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01" r:id="rId3"/>
    <p:sldId id="302" r:id="rId4"/>
    <p:sldId id="303" r:id="rId5"/>
    <p:sldId id="353" r:id="rId6"/>
    <p:sldId id="273" r:id="rId7"/>
    <p:sldId id="304" r:id="rId8"/>
    <p:sldId id="309" r:id="rId9"/>
    <p:sldId id="308" r:id="rId10"/>
    <p:sldId id="307" r:id="rId11"/>
    <p:sldId id="272" r:id="rId12"/>
    <p:sldId id="264" r:id="rId13"/>
    <p:sldId id="265" r:id="rId14"/>
    <p:sldId id="295" r:id="rId15"/>
    <p:sldId id="297" r:id="rId16"/>
    <p:sldId id="298" r:id="rId17"/>
    <p:sldId id="310" r:id="rId18"/>
    <p:sldId id="274" r:id="rId19"/>
    <p:sldId id="348" r:id="rId20"/>
    <p:sldId id="275" r:id="rId21"/>
    <p:sldId id="317" r:id="rId22"/>
    <p:sldId id="305" r:id="rId23"/>
    <p:sldId id="311" r:id="rId24"/>
    <p:sldId id="312" r:id="rId25"/>
    <p:sldId id="313" r:id="rId26"/>
    <p:sldId id="314" r:id="rId27"/>
    <p:sldId id="344" r:id="rId28"/>
    <p:sldId id="351" r:id="rId29"/>
    <p:sldId id="354" r:id="rId30"/>
    <p:sldId id="315" r:id="rId31"/>
    <p:sldId id="316" r:id="rId32"/>
    <p:sldId id="299" r:id="rId33"/>
    <p:sldId id="326" r:id="rId34"/>
    <p:sldId id="319" r:id="rId35"/>
    <p:sldId id="337" r:id="rId36"/>
    <p:sldId id="352" r:id="rId37"/>
    <p:sldId id="280" r:id="rId38"/>
    <p:sldId id="289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C46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E8201-8D51-4EB3-8613-D92E6F97F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07395B-E94E-4B3E-978D-BC3AF4065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BD2E8E-E6AB-4C80-BC52-CE2C5680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F8C87A-E6D2-4A4D-BD39-0AFEEA50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81AAE2-71EE-45C9-90C5-B5C1C3DB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41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81966-4F8E-46A0-BA03-ED72559B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CB8369-22C4-4346-9FCD-0E0BB4CDA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A386C3-7C78-442C-BD09-E952485F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A15C8-EFED-4D7E-BCB6-298EEB62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18F16-E943-41CE-9175-6BFEDE0A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81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40EC7F-7152-4354-B574-516177959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8B7CDE-B6FB-49D7-AD03-69E7491BF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990A2C-393D-4FD2-AE9D-96243DD8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EC0F00-1AF7-44D6-BF21-283EFBE4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B07C86-90CE-4CE9-99B4-F5D6F320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69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70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421F9-AA4A-4558-96FE-9CE24C21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5FF6F3-8FEB-4E26-AFB9-2A73B916C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50C794-B85C-4E0A-9EC0-8B272E3B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280AEC-769F-47CB-A8D7-EA7886872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2CDFEB-5C11-4348-92B4-6DC834BE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52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5260E-444B-4AB0-B5F0-4A5B448F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07E56C-93ED-4BC4-ADE8-6B70F6505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39FB39-4E0F-4C2C-8C49-AAF715FC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BC77F6-DA17-4904-A713-A045E33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52DFAB-03E6-4E7B-BAF6-DFECD660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07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5A151-97FF-44B5-B829-983FDAA2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B2470A-E6AE-46B4-949D-02FEDCA0C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AFDE08-777E-4E12-9800-9665BBCA7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C3E3C2-91B9-47BF-8B3D-139410EB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4175A3-319B-45A9-9360-CB4F59AC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45F18A-5DFB-4875-8743-5B275EE2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15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624C2-FA6C-4C50-AC23-C9D2D9F40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5E6000-BA61-4626-8112-BBDF4D61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BA079-6F54-43D4-A499-D566FD571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837F3A-9E49-4EB2-A8C4-B9715F73E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EA782B-7D83-43DF-A693-65019D41B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B0EAC1-227B-4393-B6B9-FB2FC35C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073EA5-0F1E-4ED0-BE57-3C54F05A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F985E0-44B5-4B6A-A303-F0C4B797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11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25776-73C8-4B98-803C-90DB008E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B28DB96-6EB3-4D11-9E20-74A003F6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EA973D-05F3-4A60-9A34-2E38B94C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94D2FF-8BFF-423B-8E4D-249D62D8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62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A023EB-56DB-4440-B5BD-62D47553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D37C34-9537-4C99-AEFB-8F46C2C5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D59913-3A39-402E-BC39-5FAB14A6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11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D02C7-5CC2-40B5-B74B-F0E4D2DB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E41C82-6E8D-4885-A047-E75A2B522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48B283-9756-422D-9FC8-6EE15ADE6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81608E-60C7-4609-BE20-2BE968EF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F0E175-D715-4943-A212-B6BA824F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7FF867-1525-4D9B-B552-A04D3742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70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A82A2-E06C-4682-9FCC-DDEB3484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09BC121-4365-473E-AB11-0C5CE37AD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CC90FA-9104-4AD3-B06F-2291363B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6D1DA2-8E94-42D9-91B9-8DB5BCAE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BB3020-2EDE-4A19-AD1C-5A041CA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344B11-D7ED-437E-B779-DE1FFBE0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9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188631C-B393-4A88-B456-F8BA411B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8A9EE6-8EFE-4312-8956-F7C34008C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716C43-4E12-4983-92A7-2314E9749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BAE8E-2FE0-4D06-95B9-A9F51F968F83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D80B31-1577-4D36-9688-E0D9AD3ED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5A58E4-B0A2-4CAE-851B-B6B67EA51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9700-B185-4577-84D2-34DADF6F3E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95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BC19B0-2F5F-4796-8E97-59B03F87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" y="-303"/>
            <a:ext cx="12188951" cy="685159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F873808-78A6-4637-BA15-28679ECA387D}"/>
              </a:ext>
            </a:extLst>
          </p:cNvPr>
          <p:cNvSpPr txBox="1"/>
          <p:nvPr/>
        </p:nvSpPr>
        <p:spPr>
          <a:xfrm>
            <a:off x="-120765" y="19644"/>
            <a:ext cx="120931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i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pt-BR" sz="6600" b="1" i="1" dirty="0">
                <a:solidFill>
                  <a:srgbClr val="00B050"/>
                </a:solidFill>
                <a:latin typeface="Calibri (Corpo)"/>
              </a:rPr>
              <a:t>Transição Energética Mundial </a:t>
            </a:r>
            <a:r>
              <a:rPr lang="pt-BR" sz="6600" b="1" i="1" dirty="0">
                <a:solidFill>
                  <a:srgbClr val="00B050"/>
                </a:solidFill>
                <a:latin typeface="Calibri Light (Títulos)"/>
              </a:rPr>
              <a:t>    </a:t>
            </a:r>
            <a:endParaRPr lang="pt-BR" sz="7200" b="1" i="1" dirty="0">
              <a:solidFill>
                <a:srgbClr val="00B050"/>
              </a:solidFill>
              <a:latin typeface="Calibri Light (Títulos)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027E9E-A9B2-4E7D-9A34-0E070B432BE7}"/>
              </a:ext>
            </a:extLst>
          </p:cNvPr>
          <p:cNvSpPr txBox="1"/>
          <p:nvPr/>
        </p:nvSpPr>
        <p:spPr>
          <a:xfrm>
            <a:off x="140616" y="6661521"/>
            <a:ext cx="48506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</a:rPr>
              <a:t>Imagem - https://portallubes.com.br/2021/05/transicao-energetica-aumenta-desafios-para-minerais-essenciais/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D730E6A-9093-45FB-8176-73815DA5B431}"/>
              </a:ext>
            </a:extLst>
          </p:cNvPr>
          <p:cNvSpPr txBox="1"/>
          <p:nvPr/>
        </p:nvSpPr>
        <p:spPr>
          <a:xfrm>
            <a:off x="1621902" y="876309"/>
            <a:ext cx="9869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i="1" dirty="0">
                <a:solidFill>
                  <a:srgbClr val="00B050"/>
                </a:solidFill>
                <a:latin typeface="Calibri Light (Títulos)"/>
              </a:rPr>
              <a:t> </a:t>
            </a:r>
            <a:r>
              <a:rPr lang="pt-BR" sz="6600" b="1" i="1" dirty="0">
                <a:solidFill>
                  <a:srgbClr val="00B050"/>
                </a:solidFill>
                <a:latin typeface="Calibri (Corpo)"/>
              </a:rPr>
              <a:t>para o Hidrogênio Verde</a:t>
            </a:r>
            <a:endParaRPr lang="pt-BR" sz="7200" dirty="0">
              <a:latin typeface="Calibri (Corpo)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DB2AD55-33C2-4F3D-BF3A-08D5E601E821}"/>
              </a:ext>
            </a:extLst>
          </p:cNvPr>
          <p:cNvSpPr txBox="1"/>
          <p:nvPr/>
        </p:nvSpPr>
        <p:spPr>
          <a:xfrm>
            <a:off x="1056080" y="5228464"/>
            <a:ext cx="110057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i="1" dirty="0">
                <a:solidFill>
                  <a:srgbClr val="FFFFFF"/>
                </a:solidFill>
              </a:rPr>
              <a:t> </a:t>
            </a:r>
            <a:r>
              <a:rPr lang="pt-BR" sz="5000" b="1" i="1" dirty="0">
                <a:solidFill>
                  <a:srgbClr val="FFFF00"/>
                </a:solidFill>
              </a:rPr>
              <a:t>O Pará é o melhor lugar do mundo para Produção de Hidrogênio Verde.</a:t>
            </a:r>
            <a:endParaRPr lang="pt-BR" sz="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5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741112" y="407499"/>
            <a:ext cx="10515600" cy="68590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2800" b="1" dirty="0">
                <a:latin typeface="Calibri (Corpo)"/>
              </a:rPr>
              <a:t>Uso de Combustíveis e Emissões de GEE no Mundo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" name="Imagem 26" descr="Gráfico, Gráfico de pizza&#10;&#10;Descrição gerada automaticamente">
            <a:extLst>
              <a:ext uri="{FF2B5EF4-FFF2-40B4-BE49-F238E27FC236}">
                <a16:creationId xmlns:a16="http://schemas.microsoft.com/office/drawing/2014/main" id="{79C2EAC8-ED4D-438E-BC53-D432C88B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25" y="908698"/>
            <a:ext cx="3876708" cy="5238795"/>
          </a:xfrm>
          <a:prstGeom prst="rect">
            <a:avLst/>
          </a:prstGeom>
        </p:spPr>
      </p:pic>
      <p:pic>
        <p:nvPicPr>
          <p:cNvPr id="26" name="Imagem 25" descr="Word&#10;&#10;Descrição gerada automaticamente com confiança baixa">
            <a:extLst>
              <a:ext uri="{FF2B5EF4-FFF2-40B4-BE49-F238E27FC236}">
                <a16:creationId xmlns:a16="http://schemas.microsoft.com/office/drawing/2014/main" id="{BB35E292-7A7E-44CA-902D-DBEDF6E2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41" y="908698"/>
            <a:ext cx="5456437" cy="5820199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5E6CE1F-5962-4DEB-8F04-402EAFB80D28}"/>
              </a:ext>
            </a:extLst>
          </p:cNvPr>
          <p:cNvSpPr txBox="1"/>
          <p:nvPr/>
        </p:nvSpPr>
        <p:spPr>
          <a:xfrm>
            <a:off x="218569" y="6417098"/>
            <a:ext cx="609600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GEE – Gases de Efeito Estufa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1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81B2A5D-1D44-45B6-89C1-EC19FA6F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76" y="5890153"/>
            <a:ext cx="9144000" cy="70369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sz="2400" b="1" dirty="0"/>
              <a:t>Consumo de energia final na EU-27 em 2018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Fonte: Grupo de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Estudos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Setor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Elétrico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Gesel,2021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3C6C60-9363-4B9B-BCD5-4F2A284F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35" y="1134928"/>
            <a:ext cx="9315363" cy="486727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509190B-EFAC-4EEF-936F-71816AF9556F}"/>
              </a:ext>
            </a:extLst>
          </p:cNvPr>
          <p:cNvSpPr txBox="1">
            <a:spLocks/>
          </p:cNvSpPr>
          <p:nvPr/>
        </p:nvSpPr>
        <p:spPr>
          <a:xfrm>
            <a:off x="309496" y="454665"/>
            <a:ext cx="11101842" cy="703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100" b="1" dirty="0">
                <a:latin typeface="+mn-lt"/>
              </a:rPr>
              <a:t>É possível substituir a energia dos Combustíveis Fósseis </a:t>
            </a:r>
          </a:p>
          <a:p>
            <a:pPr algn="ctr"/>
            <a:r>
              <a:rPr lang="pt-BR" sz="4100" b="1" dirty="0">
                <a:latin typeface="+mn-lt"/>
              </a:rPr>
              <a:t>pela energia do </a:t>
            </a:r>
            <a:r>
              <a:rPr lang="pt-BR" sz="4100" b="1" dirty="0">
                <a:solidFill>
                  <a:srgbClr val="92D050"/>
                </a:solidFill>
                <a:latin typeface="+mn-lt"/>
              </a:rPr>
              <a:t>Hidrogênio Verde </a:t>
            </a:r>
            <a:r>
              <a:rPr lang="pt-BR" sz="4100" b="1" dirty="0">
                <a:latin typeface="+mn-lt"/>
              </a:rPr>
              <a:t> </a:t>
            </a:r>
            <a:endParaRPr lang="en-US" sz="4100" b="1" dirty="0">
              <a:latin typeface="+mn-lt"/>
            </a:endParaRPr>
          </a:p>
          <a:p>
            <a:pPr algn="ctr"/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60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-48549" y="906512"/>
            <a:ext cx="4012163" cy="357351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Potencial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descarbonização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dirty="0" err="1"/>
              <a:t>pelo</a:t>
            </a:r>
            <a:r>
              <a:rPr lang="en-US" sz="3100" b="1" dirty="0"/>
              <a:t> </a:t>
            </a:r>
            <a:r>
              <a:rPr lang="en-US" sz="3100" b="1" dirty="0" err="1"/>
              <a:t>uso</a:t>
            </a:r>
            <a:r>
              <a:rPr lang="en-US" sz="3100" b="1" dirty="0"/>
              <a:t> do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Hidrogênio</a:t>
            </a:r>
            <a:r>
              <a:rPr lang="en-US" sz="3600" b="1" kern="1200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 Verde</a:t>
            </a:r>
            <a:endParaRPr lang="en-US" sz="3100" b="1" kern="1200" dirty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9566B41-531D-43B9-ADA7-C0D361FCD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52" y="179290"/>
            <a:ext cx="8595032" cy="649942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CFC5265-8D0A-4A43-A2C3-4ED46336B00A}"/>
              </a:ext>
            </a:extLst>
          </p:cNvPr>
          <p:cNvSpPr txBox="1"/>
          <p:nvPr/>
        </p:nvSpPr>
        <p:spPr>
          <a:xfrm>
            <a:off x="446435" y="4853953"/>
            <a:ext cx="29219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Para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atingir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as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metas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, é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preciso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trocar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os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combustíveis</a:t>
            </a:r>
            <a:r>
              <a:rPr lang="en-US" sz="1600" b="1" i="1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e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matérias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primas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nestes</a:t>
            </a:r>
            <a:r>
              <a:rPr lang="en-US" sz="1600" b="1" i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sz="1600" b="1" i="1" kern="1200" dirty="0" err="1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segmentos</a:t>
            </a:r>
            <a:endParaRPr lang="pt-BR" sz="1600" b="1" i="1" dirty="0">
              <a:solidFill>
                <a:srgbClr val="FF0000"/>
              </a:solidFill>
              <a:latin typeface="Calibri 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053799F-37BE-4B92-9E29-DD7CC71BF5E3}"/>
              </a:ext>
            </a:extLst>
          </p:cNvPr>
          <p:cNvSpPr/>
          <p:nvPr/>
        </p:nvSpPr>
        <p:spPr>
          <a:xfrm>
            <a:off x="3666931" y="4476067"/>
            <a:ext cx="2276669" cy="17536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FF3C48F-75C4-43D0-A15A-7F768B90AD43}"/>
              </a:ext>
            </a:extLst>
          </p:cNvPr>
          <p:cNvSpPr/>
          <p:nvPr/>
        </p:nvSpPr>
        <p:spPr>
          <a:xfrm>
            <a:off x="8294915" y="4634218"/>
            <a:ext cx="1558213" cy="13622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EEF3B05-7416-48EA-AE82-856AD5CB91EE}"/>
              </a:ext>
            </a:extLst>
          </p:cNvPr>
          <p:cNvSpPr/>
          <p:nvPr/>
        </p:nvSpPr>
        <p:spPr>
          <a:xfrm>
            <a:off x="9246638" y="3377692"/>
            <a:ext cx="1083895" cy="13622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4823F48-6A31-4E94-8761-51371D838B48}"/>
              </a:ext>
            </a:extLst>
          </p:cNvPr>
          <p:cNvSpPr/>
          <p:nvPr/>
        </p:nvSpPr>
        <p:spPr>
          <a:xfrm>
            <a:off x="10540487" y="2446513"/>
            <a:ext cx="905067" cy="11818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3977707-FEC0-44D4-8C47-95E6C1A20D5E}"/>
              </a:ext>
            </a:extLst>
          </p:cNvPr>
          <p:cNvSpPr/>
          <p:nvPr/>
        </p:nvSpPr>
        <p:spPr>
          <a:xfrm>
            <a:off x="8294915" y="936159"/>
            <a:ext cx="1346713" cy="13622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31E000D-9FAC-410C-AA53-BDA309CFA482}"/>
              </a:ext>
            </a:extLst>
          </p:cNvPr>
          <p:cNvSpPr/>
          <p:nvPr/>
        </p:nvSpPr>
        <p:spPr>
          <a:xfrm>
            <a:off x="9784707" y="1087348"/>
            <a:ext cx="1878557" cy="1244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20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F1798466-41FD-4CE1-961A-C7FA6831C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5" r="1" b="55"/>
          <a:stretch/>
        </p:blipFill>
        <p:spPr>
          <a:xfrm>
            <a:off x="350237" y="640080"/>
            <a:ext cx="11491523" cy="5577839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CB1B3A7-BCF5-42E4-AB86-506B481556EE}"/>
              </a:ext>
            </a:extLst>
          </p:cNvPr>
          <p:cNvSpPr txBox="1"/>
          <p:nvPr/>
        </p:nvSpPr>
        <p:spPr>
          <a:xfrm>
            <a:off x="3028562" y="130733"/>
            <a:ext cx="6563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Ações de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>
                <a:solidFill>
                  <a:srgbClr val="00B050"/>
                </a:solidFill>
                <a:latin typeface="+mn-lt"/>
              </a:rPr>
              <a:t>Transição Energética para o Hidrogênio Verde </a:t>
            </a:r>
            <a:r>
              <a:rPr lang="pt-BR" sz="1800" b="1" dirty="0"/>
              <a:t>no Mundo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CCDBA6-729D-4191-8F36-A46C834433A9}"/>
              </a:ext>
            </a:extLst>
          </p:cNvPr>
          <p:cNvSpPr txBox="1"/>
          <p:nvPr/>
        </p:nvSpPr>
        <p:spPr>
          <a:xfrm>
            <a:off x="2329543" y="6350169"/>
            <a:ext cx="79613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700" b="1" dirty="0" err="1">
                <a:latin typeface="+mn-lt"/>
              </a:rPr>
              <a:t>Histórico</a:t>
            </a:r>
            <a:r>
              <a:rPr lang="en-US" sz="2700" b="1" dirty="0">
                <a:latin typeface="+mn-lt"/>
              </a:rPr>
              <a:t> </a:t>
            </a:r>
            <a:r>
              <a:rPr lang="pt-BR" sz="2700" b="1" dirty="0">
                <a:latin typeface="+mn-lt"/>
              </a:rPr>
              <a:t>do</a:t>
            </a:r>
            <a:r>
              <a:rPr lang="en-US" sz="2700" b="1" dirty="0">
                <a:latin typeface="+mn-lt"/>
              </a:rPr>
              <a:t> </a:t>
            </a:r>
            <a:r>
              <a:rPr lang="en-US" sz="2700" b="1" dirty="0" err="1">
                <a:latin typeface="+mn-lt"/>
              </a:rPr>
              <a:t>movimento</a:t>
            </a:r>
            <a:r>
              <a:rPr lang="en-US" sz="2700" b="1" dirty="0">
                <a:latin typeface="+mn-lt"/>
              </a:rPr>
              <a:t> </a:t>
            </a:r>
            <a:r>
              <a:rPr lang="en-US" sz="2700" b="1" dirty="0" err="1">
                <a:latin typeface="+mn-lt"/>
              </a:rPr>
              <a:t>mundial</a:t>
            </a:r>
            <a:r>
              <a:rPr lang="en-US" sz="2700" b="1" dirty="0">
                <a:latin typeface="+mn-lt"/>
              </a:rPr>
              <a:t> </a:t>
            </a:r>
            <a:r>
              <a:rPr lang="en-US" sz="2700" b="1" dirty="0" err="1">
                <a:latin typeface="+mn-lt"/>
              </a:rPr>
              <a:t>pelo</a:t>
            </a:r>
            <a:r>
              <a:rPr lang="en-US" sz="2700" b="1" dirty="0">
                <a:latin typeface="+mn-lt"/>
              </a:rPr>
              <a:t> </a:t>
            </a:r>
            <a:r>
              <a:rPr lang="en-US" sz="2700" b="1" dirty="0" err="1">
                <a:latin typeface="+mn-lt"/>
              </a:rPr>
              <a:t>hidrogênio</a:t>
            </a:r>
            <a:endParaRPr lang="en-US" sz="27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79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8A1A24-F76C-45EA-A632-191F2972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484" y="2146986"/>
            <a:ext cx="2913870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rgbClr val="FFFFFF"/>
                </a:solidFill>
              </a:rPr>
              <a:t>da </a:t>
            </a:r>
            <a:r>
              <a:rPr lang="en-US" sz="2800" b="1" dirty="0" err="1">
                <a:solidFill>
                  <a:srgbClr val="FFFFFF"/>
                </a:solidFill>
              </a:rPr>
              <a:t>União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Européia</a:t>
            </a:r>
            <a:r>
              <a:rPr lang="en-US" sz="2800" b="1" dirty="0">
                <a:solidFill>
                  <a:srgbClr val="FFFFFF"/>
                </a:solidFill>
              </a:rPr>
              <a:t> e </a:t>
            </a:r>
            <a:r>
              <a:rPr lang="en-US" sz="2800" b="1" dirty="0" err="1">
                <a:solidFill>
                  <a:srgbClr val="FFFFFF"/>
                </a:solidFill>
              </a:rPr>
              <a:t>seus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vizinhos</a:t>
            </a:r>
            <a:r>
              <a:rPr lang="en-US" sz="2800" b="1" dirty="0">
                <a:solidFill>
                  <a:srgbClr val="FFFFFF"/>
                </a:solidFill>
              </a:rPr>
              <a:t> para o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Verde </a:t>
            </a:r>
            <a:r>
              <a:rPr lang="en-US" sz="2800" b="1" dirty="0" err="1">
                <a:solidFill>
                  <a:srgbClr val="FFFFFF"/>
                </a:solidFill>
              </a:rPr>
              <a:t>até</a:t>
            </a:r>
            <a:r>
              <a:rPr lang="en-US" sz="2800" b="1" dirty="0">
                <a:solidFill>
                  <a:srgbClr val="FFFFFF"/>
                </a:solidFill>
              </a:rPr>
              <a:t> 2030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075D7A1-A1D6-4E76-9CD8-7872CFCC7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842" y="1"/>
            <a:ext cx="9785157" cy="687581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D3C04F-646B-4335-B4BD-0B0651700A44}"/>
              </a:ext>
            </a:extLst>
          </p:cNvPr>
          <p:cNvSpPr txBox="1"/>
          <p:nvPr/>
        </p:nvSpPr>
        <p:spPr>
          <a:xfrm>
            <a:off x="3900018" y="989894"/>
            <a:ext cx="7250064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500" b="1" kern="1200" dirty="0">
                <a:solidFill>
                  <a:srgbClr val="FF0000"/>
                </a:solidFill>
                <a:latin typeface="Calibri "/>
                <a:ea typeface="+mj-ea"/>
                <a:cs typeface="+mj-cs"/>
              </a:rPr>
              <a:t>  80 GW</a:t>
            </a:r>
            <a:r>
              <a:rPr lang="en-US" sz="8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 ELETROLISADORES INSTALADOS ATÉ 2030 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~= 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12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Milhões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 ton H2V/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ano</a:t>
            </a:r>
            <a:endParaRPr lang="en-US" sz="2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42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  <p:bldP spid="10" grpId="1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8A1A24-F76C-45EA-A632-191F2972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5" y="5391217"/>
            <a:ext cx="11389568" cy="1800165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br>
              <a:rPr lang="pt-BR" sz="1100" b="0" i="0" u="none" strike="noStrike" dirty="0">
                <a:solidFill>
                  <a:srgbClr val="1A0DAB"/>
                </a:solidFill>
                <a:effectLst/>
                <a:latin typeface="+mn-lt"/>
              </a:rPr>
            </a:br>
            <a:r>
              <a:rPr lang="en-US" sz="2800" b="1" kern="1200" dirty="0"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483293-CDBC-447B-A96B-B0BF4472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" y="0"/>
            <a:ext cx="12185786" cy="573935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20BBBE-3AE9-479E-B386-F5718C91F97F}"/>
              </a:ext>
            </a:extLst>
          </p:cNvPr>
          <p:cNvSpPr txBox="1"/>
          <p:nvPr/>
        </p:nvSpPr>
        <p:spPr>
          <a:xfrm>
            <a:off x="317131" y="5759458"/>
            <a:ext cx="11803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kern="1200" dirty="0">
                <a:latin typeface="+mn-lt"/>
                <a:ea typeface="+mj-ea"/>
                <a:cs typeface="+mj-cs"/>
              </a:rPr>
              <a:t>A meta da UE equivale </a:t>
            </a:r>
            <a:r>
              <a:rPr lang="en-US" sz="2800" b="1" kern="1200" dirty="0" err="1">
                <a:latin typeface="+mn-lt"/>
                <a:ea typeface="+mj-ea"/>
                <a:cs typeface="+mj-cs"/>
              </a:rPr>
              <a:t>em</a:t>
            </a:r>
            <a:r>
              <a:rPr lang="en-US" sz="2800" b="1" kern="1200" dirty="0">
                <a:latin typeface="+mn-lt"/>
                <a:ea typeface="+mj-ea"/>
                <a:cs typeface="+mj-cs"/>
              </a:rPr>
              <a:t> </a:t>
            </a:r>
            <a:r>
              <a:rPr lang="en-US" sz="2800" b="1" kern="1200" dirty="0" err="1">
                <a:latin typeface="+mn-lt"/>
                <a:ea typeface="+mj-ea"/>
                <a:cs typeface="+mj-cs"/>
              </a:rPr>
              <a:t>eletricidade</a:t>
            </a:r>
            <a:r>
              <a:rPr lang="en-US" sz="2800" b="1" kern="1200" dirty="0">
                <a:latin typeface="+mn-lt"/>
                <a:ea typeface="+mj-ea"/>
                <a:cs typeface="+mj-cs"/>
              </a:rPr>
              <a:t> a </a:t>
            </a:r>
            <a:r>
              <a:rPr lang="en-US" sz="2800" b="1" kern="1200" dirty="0" err="1">
                <a:latin typeface="+mn-lt"/>
                <a:ea typeface="+mj-ea"/>
                <a:cs typeface="+mj-cs"/>
              </a:rPr>
              <a:t>quase</a:t>
            </a:r>
            <a:r>
              <a:rPr lang="en-US" sz="2800" b="1" kern="1200" dirty="0">
                <a:latin typeface="+mn-lt"/>
                <a:ea typeface="+mj-ea"/>
                <a:cs typeface="+mj-cs"/>
              </a:rPr>
              <a:t> </a:t>
            </a:r>
            <a:r>
              <a:rPr lang="en-US" sz="2800" b="1" dirty="0">
                <a:latin typeface="+mn-lt"/>
              </a:rPr>
              <a:t>10 </a:t>
            </a:r>
            <a:r>
              <a:rPr lang="en-US" sz="2800" b="1" kern="1200" dirty="0" err="1">
                <a:latin typeface="+mn-lt"/>
                <a:ea typeface="+mj-ea"/>
                <a:cs typeface="+mj-cs"/>
              </a:rPr>
              <a:t>Usinas</a:t>
            </a:r>
            <a:r>
              <a:rPr lang="en-US" sz="2800" b="1" kern="1200" dirty="0">
                <a:latin typeface="+mn-lt"/>
                <a:ea typeface="+mj-ea"/>
                <a:cs typeface="+mj-cs"/>
              </a:rPr>
              <a:t> de </a:t>
            </a:r>
            <a:r>
              <a:rPr lang="en-US" sz="2800" b="1" kern="1200" dirty="0" err="1">
                <a:latin typeface="+mn-lt"/>
                <a:ea typeface="+mj-ea"/>
                <a:cs typeface="+mj-cs"/>
              </a:rPr>
              <a:t>Tucuruí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2555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8A1A24-F76C-45EA-A632-191F2972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448" y="2163619"/>
            <a:ext cx="3415462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Demanda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Global </a:t>
            </a:r>
            <a:r>
              <a:rPr lang="en-US" sz="2800" b="1" dirty="0" err="1">
                <a:solidFill>
                  <a:srgbClr val="FFFFFF"/>
                </a:solidFill>
              </a:rPr>
              <a:t>Anual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Verde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estimada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até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2050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860FF21-CF8A-4207-9BD3-EBCDE1F52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44" y="69008"/>
            <a:ext cx="9397478" cy="5533867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DE4C12DD-9523-41DB-8DC9-A86E615CB96A}"/>
              </a:ext>
            </a:extLst>
          </p:cNvPr>
          <p:cNvSpPr/>
          <p:nvPr/>
        </p:nvSpPr>
        <p:spPr>
          <a:xfrm rot="10800000">
            <a:off x="5969876" y="4693860"/>
            <a:ext cx="286781" cy="8666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64BB9F-FAE0-4686-B288-8FD89AB58EF7}"/>
              </a:ext>
            </a:extLst>
          </p:cNvPr>
          <p:cNvSpPr txBox="1"/>
          <p:nvPr/>
        </p:nvSpPr>
        <p:spPr>
          <a:xfrm>
            <a:off x="4742792" y="5578353"/>
            <a:ext cx="3141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Foram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consumidos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75 </a:t>
            </a:r>
            <a:r>
              <a:rPr lang="en-US" sz="1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milhões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de ton de </a:t>
            </a:r>
            <a:r>
              <a:rPr lang="en-US" sz="1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2020, </a:t>
            </a:r>
            <a:r>
              <a:rPr lang="en-US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sendo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95% era </a:t>
            </a:r>
            <a:r>
              <a:rPr lang="en-US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Cinza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endParaRPr lang="pt-BR" dirty="0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4867AA46-AF05-41BD-A183-4A7C95A62205}"/>
              </a:ext>
            </a:extLst>
          </p:cNvPr>
          <p:cNvSpPr/>
          <p:nvPr/>
        </p:nvSpPr>
        <p:spPr>
          <a:xfrm rot="10800000">
            <a:off x="9187807" y="4646565"/>
            <a:ext cx="313548" cy="50506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6F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FAE8EA5-BE03-4B3B-922C-131C7FDE1454}"/>
              </a:ext>
            </a:extLst>
          </p:cNvPr>
          <p:cNvSpPr txBox="1"/>
          <p:nvPr/>
        </p:nvSpPr>
        <p:spPr>
          <a:xfrm>
            <a:off x="8426659" y="5104831"/>
            <a:ext cx="3492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Estima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-se que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serão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necessários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550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milhões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de ton de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Hidrogênio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em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2050, mas boa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parte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terá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de ser de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Hidrogênio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Verde.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7B6062C-3EFB-407D-BE5F-4BE975F3011F}"/>
              </a:ext>
            </a:extLst>
          </p:cNvPr>
          <p:cNvSpPr/>
          <p:nvPr/>
        </p:nvSpPr>
        <p:spPr>
          <a:xfrm>
            <a:off x="8944304" y="1386800"/>
            <a:ext cx="714704" cy="505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35BBFE4-3F85-4E71-BAA2-A9A6EE970CF5}"/>
              </a:ext>
            </a:extLst>
          </p:cNvPr>
          <p:cNvCxnSpPr/>
          <p:nvPr/>
        </p:nvCxnSpPr>
        <p:spPr>
          <a:xfrm>
            <a:off x="2901820" y="1175657"/>
            <a:ext cx="1390262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EE9783D-A95C-4F50-A9E2-83B3B8796FCE}"/>
              </a:ext>
            </a:extLst>
          </p:cNvPr>
          <p:cNvSpPr txBox="1"/>
          <p:nvPr/>
        </p:nvSpPr>
        <p:spPr>
          <a:xfrm>
            <a:off x="9231347" y="593991"/>
            <a:ext cx="2825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Mercado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anunciado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de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US$ 3.3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Trilhões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de </a:t>
            </a:r>
          </a:p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Dólares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/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ano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4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 animBg="1"/>
      <p:bldP spid="15" grpId="0"/>
      <p:bldP spid="6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8A1A24-F76C-45EA-A632-191F2972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448" y="2163619"/>
            <a:ext cx="4739142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Produzir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550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Milhões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ton de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Verde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equivale a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instalar</a:t>
            </a:r>
            <a:r>
              <a:rPr lang="en-US" sz="2800" b="1" dirty="0">
                <a:solidFill>
                  <a:srgbClr val="FFFFFF"/>
                </a:solidFill>
              </a:rPr>
              <a:t>…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CB83D8E-265E-4A4F-A1C4-1A5ACAB5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88" y="872354"/>
            <a:ext cx="7105837" cy="387394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3966A1-F398-483C-A4E5-FBC0DF350928}"/>
              </a:ext>
            </a:extLst>
          </p:cNvPr>
          <p:cNvSpPr txBox="1"/>
          <p:nvPr/>
        </p:nvSpPr>
        <p:spPr>
          <a:xfrm>
            <a:off x="5001613" y="114403"/>
            <a:ext cx="6227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37 Usinas de Belo Monte </a:t>
            </a:r>
            <a:endParaRPr lang="pt-BR" sz="4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A433DF6-EAD1-45D6-B5BD-50AD14E7C25D}"/>
              </a:ext>
            </a:extLst>
          </p:cNvPr>
          <p:cNvSpPr txBox="1"/>
          <p:nvPr/>
        </p:nvSpPr>
        <p:spPr>
          <a:xfrm>
            <a:off x="4114206" y="5793378"/>
            <a:ext cx="77697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Um investimento da ordem de US$ 684 Bilhões apenas em eletricidade renovável</a:t>
            </a:r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A98B80-2B92-263F-48AA-3A5381BA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73" y="3132687"/>
            <a:ext cx="4739143" cy="266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23D87A7-5D9E-4B7F-A7AB-9434E2BDE5BF}"/>
              </a:ext>
            </a:extLst>
          </p:cNvPr>
          <p:cNvSpPr txBox="1"/>
          <p:nvPr/>
        </p:nvSpPr>
        <p:spPr>
          <a:xfrm>
            <a:off x="3047223" y="74749"/>
            <a:ext cx="6563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Ações de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>
                <a:solidFill>
                  <a:srgbClr val="00B050"/>
                </a:solidFill>
                <a:latin typeface="+mn-lt"/>
              </a:rPr>
              <a:t>Transição Energética para o Hidrogênio Verde </a:t>
            </a:r>
            <a:r>
              <a:rPr lang="pt-BR" sz="1800" b="1" dirty="0"/>
              <a:t>no Mundo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74E366-FFBC-4319-8937-D3B0BDB4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87" y="648690"/>
            <a:ext cx="3770442" cy="120256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51AB0A-430F-4EE5-B02B-B1606503EF78}"/>
              </a:ext>
            </a:extLst>
          </p:cNvPr>
          <p:cNvSpPr txBox="1"/>
          <p:nvPr/>
        </p:nvSpPr>
        <p:spPr>
          <a:xfrm>
            <a:off x="283106" y="1850345"/>
            <a:ext cx="38608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https://epbr.com.br/projetos-de-hidrogenio-verde-anunciados-pelo-mundo-somam-mais-de-us-80-bi/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763253-5C86-4089-B7E6-F773C07E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588" y="833536"/>
            <a:ext cx="7159615" cy="47220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C047BEE-BD3F-4DF1-A41C-86DA96477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9" y="2463969"/>
            <a:ext cx="5421086" cy="418388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FAAF50-A0C8-4002-A758-037DB91781CB}"/>
              </a:ext>
            </a:extLst>
          </p:cNvPr>
          <p:cNvSpPr txBox="1"/>
          <p:nvPr/>
        </p:nvSpPr>
        <p:spPr>
          <a:xfrm>
            <a:off x="1346428" y="6096122"/>
            <a:ext cx="4028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https://www.bbc.com/portuguese/geral-56604972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B9CA61E-7372-4D42-A5DB-7DE6DB452E88}"/>
              </a:ext>
            </a:extLst>
          </p:cNvPr>
          <p:cNvCxnSpPr/>
          <p:nvPr/>
        </p:nvCxnSpPr>
        <p:spPr>
          <a:xfrm>
            <a:off x="6639858" y="1765424"/>
            <a:ext cx="5038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00A213E-E808-4F27-A0E8-4CD18D04F2ED}"/>
              </a:ext>
            </a:extLst>
          </p:cNvPr>
          <p:cNvCxnSpPr>
            <a:cxnSpLocks/>
          </p:cNvCxnSpPr>
          <p:nvPr/>
        </p:nvCxnSpPr>
        <p:spPr>
          <a:xfrm>
            <a:off x="681055" y="1468032"/>
            <a:ext cx="88026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E1D2C79C-F8A4-40BB-82C7-A79C45DA9542}"/>
              </a:ext>
            </a:extLst>
          </p:cNvPr>
          <p:cNvCxnSpPr>
            <a:cxnSpLocks/>
          </p:cNvCxnSpPr>
          <p:nvPr/>
        </p:nvCxnSpPr>
        <p:spPr>
          <a:xfrm>
            <a:off x="10733621" y="1770684"/>
            <a:ext cx="1058986" cy="52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20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640080" y="6026971"/>
            <a:ext cx="10911840" cy="64008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 err="1">
                <a:latin typeface="+mn-lt"/>
              </a:rPr>
              <a:t>Histórico</a:t>
            </a:r>
            <a:r>
              <a:rPr lang="en-US" sz="3200" b="1" dirty="0">
                <a:latin typeface="+mn-lt"/>
              </a:rPr>
              <a:t> </a:t>
            </a:r>
            <a:r>
              <a:rPr lang="pt-BR" sz="3200" b="1" dirty="0">
                <a:latin typeface="+mn-lt"/>
              </a:rPr>
              <a:t>do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movimento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nacional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pelo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hidrogênio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7CBB29-3E8C-491B-A984-0291828D1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7" y="578069"/>
            <a:ext cx="11526766" cy="53149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3D87A7-5D9E-4B7F-A7AB-9434E2BDE5BF}"/>
              </a:ext>
            </a:extLst>
          </p:cNvPr>
          <p:cNvSpPr txBox="1"/>
          <p:nvPr/>
        </p:nvSpPr>
        <p:spPr>
          <a:xfrm>
            <a:off x="3047222" y="74749"/>
            <a:ext cx="6703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Ações de</a:t>
            </a:r>
            <a:r>
              <a:rPr lang="pt-BR" sz="1800" b="1" dirty="0">
                <a:latin typeface="+mn-lt"/>
              </a:rPr>
              <a:t> </a:t>
            </a:r>
            <a:r>
              <a:rPr lang="pt-BR" sz="1800" b="1" dirty="0">
                <a:solidFill>
                  <a:srgbClr val="00B050"/>
                </a:solidFill>
                <a:latin typeface="+mn-lt"/>
              </a:rPr>
              <a:t>Transição Energética para o Hidrogênio Verde </a:t>
            </a:r>
            <a:r>
              <a:rPr lang="pt-BR" sz="1800" b="1" dirty="0"/>
              <a:t>no Brasil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853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81B2A5D-1D44-45B6-89C1-EC19FA6F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108" y="748998"/>
            <a:ext cx="5727410" cy="35754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latin typeface="Calibri (Corpo)"/>
              </a:rPr>
              <a:t> O que é o </a:t>
            </a:r>
            <a:r>
              <a:rPr lang="pt-BR" sz="3200" b="1" dirty="0">
                <a:latin typeface="Calibri (Corpo)"/>
              </a:rPr>
              <a:t>HIDROGÊNIO</a:t>
            </a:r>
            <a:r>
              <a:rPr lang="pt-BR" sz="3200" b="1" dirty="0">
                <a:latin typeface="+mn-lt"/>
              </a:rPr>
              <a:t>? </a:t>
            </a:r>
            <a:br>
              <a:rPr lang="pt-BR" sz="3200" b="1" dirty="0">
                <a:solidFill>
                  <a:srgbClr val="00B050"/>
                </a:solidFill>
                <a:latin typeface="+mn-lt"/>
              </a:rPr>
            </a:br>
            <a:r>
              <a:rPr lang="pt-BR" sz="6600" b="1" dirty="0">
                <a:solidFill>
                  <a:srgbClr val="00B050"/>
                </a:solidFill>
                <a:latin typeface="+mn-lt"/>
              </a:rPr>
              <a:t>  </a:t>
            </a:r>
            <a:endParaRPr lang="pt-BR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CDA8522-0CB8-4260-B463-29F9F9017327}"/>
              </a:ext>
            </a:extLst>
          </p:cNvPr>
          <p:cNvSpPr txBox="1"/>
          <p:nvPr/>
        </p:nvSpPr>
        <p:spPr>
          <a:xfrm>
            <a:off x="4064412" y="649215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Fonte - https://www.todamateria.com.br/tabela-periodica/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5F9242-091E-42BC-BF5D-665BE9B0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4" y="644132"/>
            <a:ext cx="11725472" cy="590595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2B05D00-7CA6-4D4C-A688-63F1D5788466}"/>
              </a:ext>
            </a:extLst>
          </p:cNvPr>
          <p:cNvSpPr/>
          <p:nvPr/>
        </p:nvSpPr>
        <p:spPr>
          <a:xfrm>
            <a:off x="739395" y="950078"/>
            <a:ext cx="839097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565733-37FB-433B-84DC-BBEAB6070254}"/>
              </a:ext>
            </a:extLst>
          </p:cNvPr>
          <p:cNvSpPr/>
          <p:nvPr/>
        </p:nvSpPr>
        <p:spPr>
          <a:xfrm>
            <a:off x="8701513" y="1475704"/>
            <a:ext cx="839097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3D284C2-B2D9-40AB-A659-22F79D6D50E4}"/>
              </a:ext>
            </a:extLst>
          </p:cNvPr>
          <p:cNvSpPr/>
          <p:nvPr/>
        </p:nvSpPr>
        <p:spPr>
          <a:xfrm>
            <a:off x="708287" y="5882869"/>
            <a:ext cx="1269802" cy="461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A02B0D5-FE21-43A6-9549-EDD35FAC72AA}"/>
              </a:ext>
            </a:extLst>
          </p:cNvPr>
          <p:cNvSpPr/>
          <p:nvPr/>
        </p:nvSpPr>
        <p:spPr>
          <a:xfrm>
            <a:off x="9889613" y="1478812"/>
            <a:ext cx="839097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8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640080" y="6026971"/>
            <a:ext cx="10911840" cy="64008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 err="1">
                <a:latin typeface="+mn-lt"/>
              </a:rPr>
              <a:t>Histórico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nacional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recente</a:t>
            </a:r>
            <a:r>
              <a:rPr lang="en-US" sz="3200" b="1" dirty="0">
                <a:latin typeface="+mn-lt"/>
              </a:rPr>
              <a:t> do </a:t>
            </a:r>
            <a:r>
              <a:rPr lang="en-US" sz="3200" b="1" dirty="0" err="1">
                <a:latin typeface="+mn-lt"/>
              </a:rPr>
              <a:t>hidrogênio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557E6C-9122-4B34-8D48-E5C62F7DD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265216"/>
            <a:ext cx="11035862" cy="57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4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50473B-375F-4D67-91C5-1317FD9FB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96" y="465411"/>
            <a:ext cx="4555842" cy="46503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BD3F38-1F02-40C9-AD16-CCD1DB3069DF}"/>
              </a:ext>
            </a:extLst>
          </p:cNvPr>
          <p:cNvSpPr txBox="1"/>
          <p:nvPr/>
        </p:nvSpPr>
        <p:spPr>
          <a:xfrm>
            <a:off x="819538" y="6437263"/>
            <a:ext cx="105529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Fonte - https://epbr.com.br/empresas-brasileiras-vao-investir-r-26-bi-em-projetos-de-hidrogenio-verde-h2v-no-ceara/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DFC7EF-8BDB-4A0A-B1F0-DC3CCE99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161" y="1350913"/>
            <a:ext cx="6972300" cy="50863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4ED313-9953-4463-BA91-C2DDD333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86" y="249669"/>
            <a:ext cx="4958427" cy="131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4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81B2A5D-1D44-45B6-89C1-EC19FA6F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916" y="1344223"/>
            <a:ext cx="6316825" cy="416955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sz="6000" b="1" dirty="0">
                <a:solidFill>
                  <a:srgbClr val="00B050"/>
                </a:solidFill>
                <a:latin typeface="+mn-lt"/>
              </a:rPr>
              <a:t> </a:t>
            </a:r>
            <a:br>
              <a:rPr lang="pt-BR" sz="6000" b="1" dirty="0">
                <a:solidFill>
                  <a:srgbClr val="00B050"/>
                </a:solidFill>
                <a:latin typeface="+mn-lt"/>
              </a:rPr>
            </a:br>
            <a:r>
              <a:rPr lang="pt-BR" sz="6000" b="1" dirty="0">
                <a:solidFill>
                  <a:srgbClr val="00B050"/>
                </a:solidFill>
                <a:latin typeface="+mn-lt"/>
              </a:rPr>
              <a:t>O</a:t>
            </a:r>
            <a:r>
              <a:rPr lang="pt-BR" sz="6000" b="1" i="1" dirty="0">
                <a:solidFill>
                  <a:srgbClr val="FFFF00"/>
                </a:solidFill>
              </a:rPr>
              <a:t> </a:t>
            </a:r>
            <a:r>
              <a:rPr lang="pt-BR" sz="6000" b="1" i="1" dirty="0">
                <a:solidFill>
                  <a:srgbClr val="00B050"/>
                </a:solidFill>
                <a:latin typeface="Calibri (Corpo)"/>
              </a:rPr>
              <a:t>Pará é o melhor lugar do mundo para Produção de </a:t>
            </a:r>
            <a:r>
              <a:rPr lang="pt-BR" sz="6000" b="1" dirty="0">
                <a:solidFill>
                  <a:srgbClr val="00B050"/>
                </a:solidFill>
                <a:latin typeface="Calibri (Corpo)"/>
              </a:rPr>
              <a:t>Hidrogênio Verde. </a:t>
            </a:r>
            <a:br>
              <a:rPr lang="pt-BR" sz="6000" b="1" dirty="0">
                <a:solidFill>
                  <a:srgbClr val="00B050"/>
                </a:solidFill>
                <a:latin typeface="Calibri (Corpo)"/>
              </a:rPr>
            </a:br>
            <a:br>
              <a:rPr lang="pt-BR" sz="6000" b="1" dirty="0">
                <a:solidFill>
                  <a:srgbClr val="00B050"/>
                </a:solidFill>
                <a:latin typeface="+mn-lt"/>
              </a:rPr>
            </a:br>
            <a:r>
              <a:rPr lang="pt-BR" sz="3100" b="1" dirty="0"/>
              <a:t>“</a:t>
            </a:r>
            <a:r>
              <a:rPr lang="pt-BR" sz="3100" b="1" dirty="0">
                <a:solidFill>
                  <a:schemeClr val="accent1">
                    <a:lumMod val="50000"/>
                  </a:schemeClr>
                </a:solidFill>
              </a:rPr>
              <a:t>Energia, Alimentos e Desenvolvimento para todo o Estado”</a:t>
            </a:r>
            <a:endParaRPr lang="pt-BR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Espaço Reservado para Conteúdo 4">
            <a:extLst>
              <a:ext uri="{FF2B5EF4-FFF2-40B4-BE49-F238E27FC236}">
                <a16:creationId xmlns:a16="http://schemas.microsoft.com/office/drawing/2014/main" id="{9FC47163-21E6-4B34-A9AB-8E5D328BA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" r="5634"/>
          <a:stretch/>
        </p:blipFill>
        <p:spPr>
          <a:xfrm>
            <a:off x="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561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3FA5A5-696C-48C0-88C8-B2E40DCB8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657"/>
            <a:ext cx="12192000" cy="60824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023623" y="32991"/>
            <a:ext cx="6584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Excelente Localização Geográfica do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PARÁ no Globo Terrestre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2102069" y="6533308"/>
            <a:ext cx="88286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/>
              <a:t>Fonte - https://i0.wp.com/www.mapasmundi.com.br/wp-content/uploads/2013/02/Papel-de-Parede-Mapa-Mundi-Adesivo-Grande.jpg?ssl=1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10FC6AA-F207-4BA1-B803-30FBCA42492E}"/>
              </a:ext>
            </a:extLst>
          </p:cNvPr>
          <p:cNvSpPr/>
          <p:nvPr/>
        </p:nvSpPr>
        <p:spPr>
          <a:xfrm>
            <a:off x="4370370" y="3427717"/>
            <a:ext cx="314777" cy="2646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09A8C88-FBFA-4203-BBCA-8B2A338AF18F}"/>
              </a:ext>
            </a:extLst>
          </p:cNvPr>
          <p:cNvSpPr/>
          <p:nvPr/>
        </p:nvSpPr>
        <p:spPr>
          <a:xfrm>
            <a:off x="6246460" y="1411447"/>
            <a:ext cx="314777" cy="2646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93557AD-CAF0-4713-8F7B-3FC084E799CB}"/>
              </a:ext>
            </a:extLst>
          </p:cNvPr>
          <p:cNvSpPr txBox="1"/>
          <p:nvPr/>
        </p:nvSpPr>
        <p:spPr>
          <a:xfrm>
            <a:off x="11212239" y="5886701"/>
            <a:ext cx="1008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</a:rPr>
              <a:t>Circulo Polar </a:t>
            </a:r>
          </a:p>
          <a:p>
            <a:r>
              <a:rPr lang="pt-BR" sz="1200" b="1" dirty="0" err="1">
                <a:solidFill>
                  <a:srgbClr val="FF0000"/>
                </a:solidFill>
              </a:rPr>
              <a:t>Ántartico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910848-7D6C-424E-877B-D47B4201C454}"/>
              </a:ext>
            </a:extLst>
          </p:cNvPr>
          <p:cNvSpPr txBox="1"/>
          <p:nvPr/>
        </p:nvSpPr>
        <p:spPr>
          <a:xfrm>
            <a:off x="11010900" y="400050"/>
            <a:ext cx="1091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</a:rPr>
              <a:t>Circulo Polar </a:t>
            </a:r>
          </a:p>
          <a:p>
            <a:r>
              <a:rPr lang="pt-BR" sz="1200" b="1" dirty="0">
                <a:solidFill>
                  <a:srgbClr val="FF0000"/>
                </a:solidFill>
              </a:rPr>
              <a:t>Ártico</a:t>
            </a:r>
            <a:endParaRPr lang="pt-BR" sz="1200" dirty="0">
              <a:solidFill>
                <a:srgbClr val="FF0000"/>
              </a:solidFill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F621EAF-D7EE-4EC5-8C19-1BD4F27963C2}"/>
              </a:ext>
            </a:extLst>
          </p:cNvPr>
          <p:cNvCxnSpPr/>
          <p:nvPr/>
        </p:nvCxnSpPr>
        <p:spPr>
          <a:xfrm>
            <a:off x="752475" y="904875"/>
            <a:ext cx="1025842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A8D3D13-55DF-4DA5-9BA2-C2683ABA4477}"/>
              </a:ext>
            </a:extLst>
          </p:cNvPr>
          <p:cNvCxnSpPr>
            <a:cxnSpLocks/>
          </p:cNvCxnSpPr>
          <p:nvPr/>
        </p:nvCxnSpPr>
        <p:spPr>
          <a:xfrm>
            <a:off x="771525" y="5838825"/>
            <a:ext cx="1069657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2A5F039-0168-452A-A4A4-C26D87A92871}"/>
              </a:ext>
            </a:extLst>
          </p:cNvPr>
          <p:cNvCxnSpPr/>
          <p:nvPr/>
        </p:nvCxnSpPr>
        <p:spPr>
          <a:xfrm flipV="1">
            <a:off x="1030014" y="402323"/>
            <a:ext cx="0" cy="361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F69B68BE-83DD-4182-A0FD-1C2E38018813}"/>
              </a:ext>
            </a:extLst>
          </p:cNvPr>
          <p:cNvCxnSpPr/>
          <p:nvPr/>
        </p:nvCxnSpPr>
        <p:spPr>
          <a:xfrm flipV="1">
            <a:off x="1268139" y="392798"/>
            <a:ext cx="0" cy="361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23DBBD2D-4252-4978-9CEF-967A838D9A8A}"/>
              </a:ext>
            </a:extLst>
          </p:cNvPr>
          <p:cNvCxnSpPr>
            <a:cxnSpLocks/>
          </p:cNvCxnSpPr>
          <p:nvPr/>
        </p:nvCxnSpPr>
        <p:spPr>
          <a:xfrm flipH="1" flipV="1">
            <a:off x="10620375" y="400050"/>
            <a:ext cx="1314" cy="35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C680701F-80F0-4A78-81A7-85E3494EA050}"/>
              </a:ext>
            </a:extLst>
          </p:cNvPr>
          <p:cNvCxnSpPr>
            <a:cxnSpLocks/>
          </p:cNvCxnSpPr>
          <p:nvPr/>
        </p:nvCxnSpPr>
        <p:spPr>
          <a:xfrm flipH="1" flipV="1">
            <a:off x="10925175" y="400050"/>
            <a:ext cx="1314" cy="35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55EF46A5-BDCA-4778-B2B9-40144A97C6D9}"/>
              </a:ext>
            </a:extLst>
          </p:cNvPr>
          <p:cNvCxnSpPr>
            <a:cxnSpLocks/>
          </p:cNvCxnSpPr>
          <p:nvPr/>
        </p:nvCxnSpPr>
        <p:spPr>
          <a:xfrm>
            <a:off x="1420539" y="5926768"/>
            <a:ext cx="0" cy="33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45AEBAE5-5007-44D6-9B6E-85CE8527374C}"/>
              </a:ext>
            </a:extLst>
          </p:cNvPr>
          <p:cNvCxnSpPr>
            <a:cxnSpLocks/>
          </p:cNvCxnSpPr>
          <p:nvPr/>
        </p:nvCxnSpPr>
        <p:spPr>
          <a:xfrm>
            <a:off x="839514" y="5936293"/>
            <a:ext cx="0" cy="33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18D44095-91E8-4AB5-8510-92DBB5B14EAC}"/>
              </a:ext>
            </a:extLst>
          </p:cNvPr>
          <p:cNvCxnSpPr>
            <a:cxnSpLocks/>
          </p:cNvCxnSpPr>
          <p:nvPr/>
        </p:nvCxnSpPr>
        <p:spPr>
          <a:xfrm>
            <a:off x="10793139" y="5964868"/>
            <a:ext cx="0" cy="33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1586C47F-3485-4C47-B370-195D61E31765}"/>
              </a:ext>
            </a:extLst>
          </p:cNvPr>
          <p:cNvCxnSpPr>
            <a:cxnSpLocks/>
          </p:cNvCxnSpPr>
          <p:nvPr/>
        </p:nvCxnSpPr>
        <p:spPr>
          <a:xfrm>
            <a:off x="11212239" y="5974393"/>
            <a:ext cx="0" cy="33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542557F-9C24-4559-BDA9-1E0F4DC7C2C2}"/>
              </a:ext>
            </a:extLst>
          </p:cNvPr>
          <p:cNvSpPr txBox="1"/>
          <p:nvPr/>
        </p:nvSpPr>
        <p:spPr>
          <a:xfrm>
            <a:off x="563575" y="152571"/>
            <a:ext cx="1218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Zona Glacial</a:t>
            </a:r>
            <a:endParaRPr lang="pt-BR" sz="1400" dirty="0">
              <a:solidFill>
                <a:srgbClr val="FF0000"/>
              </a:solidFill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4CDFE7EA-E0B7-4995-B0EF-46DDC3F6C132}"/>
              </a:ext>
            </a:extLst>
          </p:cNvPr>
          <p:cNvCxnSpPr>
            <a:cxnSpLocks/>
          </p:cNvCxnSpPr>
          <p:nvPr/>
        </p:nvCxnSpPr>
        <p:spPr>
          <a:xfrm>
            <a:off x="20940" y="4353577"/>
            <a:ext cx="1208533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>
            <a:extLst>
              <a:ext uri="{FF2B5EF4-FFF2-40B4-BE49-F238E27FC236}">
                <a16:creationId xmlns:a16="http://schemas.microsoft.com/office/drawing/2014/main" id="{BD5A029C-AB8C-416B-9B85-8FA4CCA2CB81}"/>
              </a:ext>
            </a:extLst>
          </p:cNvPr>
          <p:cNvSpPr/>
          <p:nvPr/>
        </p:nvSpPr>
        <p:spPr>
          <a:xfrm>
            <a:off x="310662" y="2491154"/>
            <a:ext cx="644769" cy="2403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44E0EB09-6C88-4661-BD26-E0662EF33E08}"/>
              </a:ext>
            </a:extLst>
          </p:cNvPr>
          <p:cNvSpPr/>
          <p:nvPr/>
        </p:nvSpPr>
        <p:spPr>
          <a:xfrm>
            <a:off x="1764313" y="4138253"/>
            <a:ext cx="803040" cy="2696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E1C7121-2966-4EAC-B13B-5DF0784DC3DC}"/>
              </a:ext>
            </a:extLst>
          </p:cNvPr>
          <p:cNvSpPr txBox="1"/>
          <p:nvPr/>
        </p:nvSpPr>
        <p:spPr>
          <a:xfrm>
            <a:off x="592150" y="6229521"/>
            <a:ext cx="1218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Zona Glacial</a:t>
            </a:r>
            <a:endParaRPr lang="pt-BR" sz="1400" dirty="0">
              <a:solidFill>
                <a:srgbClr val="FF0000"/>
              </a:solidFill>
            </a:endParaRP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04E93BE3-F718-4A76-BD4F-B2F1BD49E8FE}"/>
              </a:ext>
            </a:extLst>
          </p:cNvPr>
          <p:cNvCxnSpPr>
            <a:cxnSpLocks/>
          </p:cNvCxnSpPr>
          <p:nvPr/>
        </p:nvCxnSpPr>
        <p:spPr>
          <a:xfrm>
            <a:off x="39990" y="2667652"/>
            <a:ext cx="1208533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FE66B6FA-9DC8-49D3-BE52-5C0D16C997AC}"/>
              </a:ext>
            </a:extLst>
          </p:cNvPr>
          <p:cNvCxnSpPr/>
          <p:nvPr/>
        </p:nvCxnSpPr>
        <p:spPr>
          <a:xfrm flipV="1">
            <a:off x="809969" y="1131277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F75F67B6-A095-45A4-B32E-2CEB99220B1F}"/>
              </a:ext>
            </a:extLst>
          </p:cNvPr>
          <p:cNvCxnSpPr/>
          <p:nvPr/>
        </p:nvCxnSpPr>
        <p:spPr>
          <a:xfrm flipV="1">
            <a:off x="3915119" y="1159852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FEAA22FE-E4CF-49F3-8DD5-950B91EE8388}"/>
              </a:ext>
            </a:extLst>
          </p:cNvPr>
          <p:cNvCxnSpPr/>
          <p:nvPr/>
        </p:nvCxnSpPr>
        <p:spPr>
          <a:xfrm flipV="1">
            <a:off x="7401269" y="1178962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0183D3D5-2A65-4B73-AE14-3F843EF9B9BD}"/>
              </a:ext>
            </a:extLst>
          </p:cNvPr>
          <p:cNvCxnSpPr/>
          <p:nvPr/>
        </p:nvCxnSpPr>
        <p:spPr>
          <a:xfrm flipV="1">
            <a:off x="1705319" y="4484077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E03E3235-8CB4-4897-921C-88F0DA7BE6D1}"/>
              </a:ext>
            </a:extLst>
          </p:cNvPr>
          <p:cNvCxnSpPr/>
          <p:nvPr/>
        </p:nvCxnSpPr>
        <p:spPr>
          <a:xfrm flipV="1">
            <a:off x="4810469" y="4512652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D380FAEB-50CD-4D90-B5A3-968429F529C0}"/>
              </a:ext>
            </a:extLst>
          </p:cNvPr>
          <p:cNvCxnSpPr/>
          <p:nvPr/>
        </p:nvCxnSpPr>
        <p:spPr>
          <a:xfrm flipV="1">
            <a:off x="8296619" y="4531762"/>
            <a:ext cx="2313261" cy="113347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4FA7045-05E8-4009-91E3-79F9975F310E}"/>
              </a:ext>
            </a:extLst>
          </p:cNvPr>
          <p:cNvSpPr txBox="1"/>
          <p:nvPr/>
        </p:nvSpPr>
        <p:spPr>
          <a:xfrm>
            <a:off x="125425" y="1076495"/>
            <a:ext cx="1274750" cy="54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B0F0"/>
                </a:solidFill>
              </a:rPr>
              <a:t>Zona Temperada</a:t>
            </a:r>
            <a:endParaRPr lang="pt-BR" sz="1400" dirty="0">
              <a:solidFill>
                <a:srgbClr val="00B0F0"/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8D9564C-4F7F-4F56-BA26-4517076FDB5C}"/>
              </a:ext>
            </a:extLst>
          </p:cNvPr>
          <p:cNvSpPr txBox="1"/>
          <p:nvPr/>
        </p:nvSpPr>
        <p:spPr>
          <a:xfrm>
            <a:off x="125425" y="4857920"/>
            <a:ext cx="1274750" cy="54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B0F0"/>
                </a:solidFill>
              </a:rPr>
              <a:t>Zona Temperada</a:t>
            </a:r>
            <a:endParaRPr lang="pt-BR" sz="1400" dirty="0">
              <a:solidFill>
                <a:srgbClr val="00B0F0"/>
              </a:solidFill>
            </a:endParaRP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DF11FEC6-A296-46BE-9ACC-9736BD3479B5}"/>
              </a:ext>
            </a:extLst>
          </p:cNvPr>
          <p:cNvCxnSpPr>
            <a:cxnSpLocks/>
          </p:cNvCxnSpPr>
          <p:nvPr/>
        </p:nvCxnSpPr>
        <p:spPr>
          <a:xfrm>
            <a:off x="1147618" y="2747990"/>
            <a:ext cx="8467" cy="1518793"/>
          </a:xfrm>
          <a:prstGeom prst="line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378F84FA-4C42-4A5A-8761-143C1EC4F4DA}"/>
              </a:ext>
            </a:extLst>
          </p:cNvPr>
          <p:cNvCxnSpPr>
            <a:cxnSpLocks/>
          </p:cNvCxnSpPr>
          <p:nvPr/>
        </p:nvCxnSpPr>
        <p:spPr>
          <a:xfrm>
            <a:off x="5304759" y="2747984"/>
            <a:ext cx="8467" cy="1518793"/>
          </a:xfrm>
          <a:prstGeom prst="line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963E81DF-A6CD-42B6-A7BD-C1640C1423E7}"/>
              </a:ext>
            </a:extLst>
          </p:cNvPr>
          <p:cNvCxnSpPr>
            <a:cxnSpLocks/>
          </p:cNvCxnSpPr>
          <p:nvPr/>
        </p:nvCxnSpPr>
        <p:spPr>
          <a:xfrm>
            <a:off x="2705491" y="2722590"/>
            <a:ext cx="8467" cy="1518793"/>
          </a:xfrm>
          <a:prstGeom prst="line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D7064C5E-E0DA-412A-98A1-009C50313720}"/>
              </a:ext>
            </a:extLst>
          </p:cNvPr>
          <p:cNvCxnSpPr>
            <a:cxnSpLocks/>
          </p:cNvCxnSpPr>
          <p:nvPr/>
        </p:nvCxnSpPr>
        <p:spPr>
          <a:xfrm>
            <a:off x="8191901" y="2747980"/>
            <a:ext cx="8467" cy="1518793"/>
          </a:xfrm>
          <a:prstGeom prst="line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62ECE0F2-F7F2-4BD1-AB4C-0A6C1561F4CE}"/>
              </a:ext>
            </a:extLst>
          </p:cNvPr>
          <p:cNvCxnSpPr>
            <a:cxnSpLocks/>
          </p:cNvCxnSpPr>
          <p:nvPr/>
        </p:nvCxnSpPr>
        <p:spPr>
          <a:xfrm>
            <a:off x="9207897" y="2773379"/>
            <a:ext cx="8467" cy="1518793"/>
          </a:xfrm>
          <a:prstGeom prst="line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CC20CAD5-3027-4934-B8AA-35581B88D6B0}"/>
              </a:ext>
            </a:extLst>
          </p:cNvPr>
          <p:cNvSpPr txBox="1"/>
          <p:nvPr/>
        </p:nvSpPr>
        <p:spPr>
          <a:xfrm>
            <a:off x="1336152" y="3430231"/>
            <a:ext cx="1377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FFC000"/>
                </a:solidFill>
              </a:rPr>
              <a:t>Zonas Intertropicais</a:t>
            </a:r>
            <a:endParaRPr lang="pt-BR" sz="1600" dirty="0">
              <a:solidFill>
                <a:srgbClr val="FFC000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4B989289-3FB1-43CD-A155-E26D262197AC}"/>
              </a:ext>
            </a:extLst>
          </p:cNvPr>
          <p:cNvSpPr/>
          <p:nvPr/>
        </p:nvSpPr>
        <p:spPr>
          <a:xfrm>
            <a:off x="203200" y="3285067"/>
            <a:ext cx="388950" cy="374157"/>
          </a:xfrm>
          <a:prstGeom prst="rect">
            <a:avLst/>
          </a:prstGeom>
          <a:noFill/>
          <a:ln w="825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4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3" grpId="0"/>
      <p:bldP spid="48" grpId="0" animBg="1"/>
      <p:bldP spid="49" grpId="0" animBg="1"/>
      <p:bldP spid="50" grpId="0"/>
      <p:bldP spid="59" grpId="0"/>
      <p:bldP spid="60" grpId="0"/>
      <p:bldP spid="69" grpId="0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2256367" y="243827"/>
            <a:ext cx="7308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irradiação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olar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no</a:t>
            </a: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PARÁ durante todo o Ano.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4058602" y="6395448"/>
            <a:ext cx="36455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 - https://www.youtube.com/watch?v=7EbwjUT2iG0</a:t>
            </a:r>
          </a:p>
        </p:txBody>
      </p:sp>
      <p:pic>
        <p:nvPicPr>
          <p:cNvPr id="2" name="Incidência solar sobre o PARÁ">
            <a:hlinkClick r:id="" action="ppaction://media"/>
            <a:extLst>
              <a:ext uri="{FF2B5EF4-FFF2-40B4-BE49-F238E27FC236}">
                <a16:creationId xmlns:a16="http://schemas.microsoft.com/office/drawing/2014/main" id="{F80110A5-005E-408D-8289-F4D5D2AD2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46474"/>
            <a:ext cx="117783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937123" y="277142"/>
            <a:ext cx="3788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ventos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no PARÁ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4058602" y="6395448"/>
            <a:ext cx="36455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 - https://www.youtube.com/watch?v=rbLI08xLbI8</a:t>
            </a:r>
          </a:p>
        </p:txBody>
      </p:sp>
      <p:pic>
        <p:nvPicPr>
          <p:cNvPr id="3" name="Ventos sobre o PARÁ">
            <a:hlinkClick r:id="" action="ppaction://media"/>
            <a:extLst>
              <a:ext uri="{FF2B5EF4-FFF2-40B4-BE49-F238E27FC236}">
                <a16:creationId xmlns:a16="http://schemas.microsoft.com/office/drawing/2014/main" id="{6BC99C63-AA4F-49A7-B7FC-57A567452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5" y="646474"/>
            <a:ext cx="11702141" cy="56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4026869" y="206476"/>
            <a:ext cx="3974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Água Doce n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o PARÁ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2525488" y="6389914"/>
            <a:ext cx="69777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Política de Recursos Hídricos do Estado do Pará / Secretaria de Estado de Meio Ambiente. – Belém: SEMA, 2012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86FE25-9A4D-40AD-BF09-F480F3E0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701448"/>
            <a:ext cx="104965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693626" y="132176"/>
            <a:ext cx="419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Biomassas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no PARÁ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4058601" y="6475880"/>
            <a:ext cx="40030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 - https://www.sobratema.org.br/Blog/Exibir/327412 (2016)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0A4FA6-A43F-448C-9800-27D0CD7F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8" y="720034"/>
            <a:ext cx="7488765" cy="57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8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693626" y="132176"/>
            <a:ext cx="419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Minérios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no PARÁ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002382-62A0-20D9-E134-7F640D731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3" y="561617"/>
            <a:ext cx="6877050" cy="59142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2AE6E9-2B08-C9AE-276E-F1CC1292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89" y="1600201"/>
            <a:ext cx="5002785" cy="347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5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917993" y="184000"/>
            <a:ext cx="419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de Logística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no PARÁ</a:t>
            </a:r>
            <a:endParaRPr lang="pt-BR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4AE353B-2B24-A125-B855-2CECCC7AD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417028"/>
              </p:ext>
            </p:extLst>
          </p:nvPr>
        </p:nvGraphicFramePr>
        <p:xfrm>
          <a:off x="1615556" y="699978"/>
          <a:ext cx="8425911" cy="5789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6819840" imgH="5410080" progId="Paint.Picture">
                  <p:embed/>
                </p:oleObj>
              </mc:Choice>
              <mc:Fallback>
                <p:oleObj name="Imagem de Bitmap" r:id="rId2" imgW="6819840" imgH="5410080" progId="Paint.Pictur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256BE61-4CEA-40E6-A47A-B0EF5AE1B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5556" y="699978"/>
                        <a:ext cx="8425911" cy="5789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3128FCF-E01C-5208-C532-AD845D3E6952}"/>
              </a:ext>
            </a:extLst>
          </p:cNvPr>
          <p:cNvSpPr txBox="1"/>
          <p:nvPr/>
        </p:nvSpPr>
        <p:spPr>
          <a:xfrm>
            <a:off x="3682503" y="6542862"/>
            <a:ext cx="37082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https://journals.openedition.org/confins/9949?lang=pt</a:t>
            </a:r>
          </a:p>
        </p:txBody>
      </p:sp>
    </p:spTree>
    <p:extLst>
      <p:ext uri="{BB962C8B-B14F-4D97-AF65-F5344CB8AC3E}">
        <p14:creationId xmlns:p14="http://schemas.microsoft.com/office/powerpoint/2010/main" val="416350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81B2A5D-1D44-45B6-89C1-EC19FA6F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01" y="565561"/>
            <a:ext cx="8725003" cy="461666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Calibri (Corpo)"/>
              </a:rPr>
              <a:t>Como o HIDROGÊNIO é encontrado na Terra? </a:t>
            </a:r>
            <a:br>
              <a:rPr lang="pt-BR" sz="3200" b="1" dirty="0">
                <a:latin typeface="Calibri (Corpo)"/>
              </a:rPr>
            </a:br>
            <a:r>
              <a:rPr lang="pt-BR" sz="3200" b="1" dirty="0">
                <a:solidFill>
                  <a:srgbClr val="00B050"/>
                </a:solidFill>
                <a:latin typeface="Calibri (Corpo)"/>
              </a:rPr>
              <a:t>  </a:t>
            </a:r>
            <a:endParaRPr lang="pt-BR" sz="3200" dirty="0">
              <a:solidFill>
                <a:schemeClr val="accent1">
                  <a:lumMod val="50000"/>
                </a:schemeClr>
              </a:solidFill>
              <a:latin typeface="Calibri (Corpo)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24E318-DDDD-428C-8B6C-AEBAF7A6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1" y="890434"/>
            <a:ext cx="10638334" cy="374688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590CA2B-4F17-4265-A414-3DDC3CF03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0" y="4720925"/>
            <a:ext cx="7618476" cy="199743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E9FC653-C0CD-4218-89AC-4E128EF373E2}"/>
              </a:ext>
            </a:extLst>
          </p:cNvPr>
          <p:cNvSpPr txBox="1"/>
          <p:nvPr/>
        </p:nvSpPr>
        <p:spPr>
          <a:xfrm>
            <a:off x="8841946" y="4962187"/>
            <a:ext cx="3017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https://www.gasnet.com.br/Conteudo/Detalhe/2639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F84EE0-5B19-47F6-8455-6B81461958C1}"/>
              </a:ext>
            </a:extLst>
          </p:cNvPr>
          <p:cNvSpPr/>
          <p:nvPr/>
        </p:nvSpPr>
        <p:spPr>
          <a:xfrm>
            <a:off x="513183" y="1473020"/>
            <a:ext cx="219465" cy="117687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2F0B7D0A-26E1-4FFC-8135-A25FB3418E74}"/>
              </a:ext>
            </a:extLst>
          </p:cNvPr>
          <p:cNvSpPr/>
          <p:nvPr/>
        </p:nvSpPr>
        <p:spPr>
          <a:xfrm>
            <a:off x="223935" y="5092081"/>
            <a:ext cx="838535" cy="2747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4DD566-367C-4577-8C37-28A7E621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872" y="5229462"/>
            <a:ext cx="1958749" cy="13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1643742" y="153574"/>
            <a:ext cx="3530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Territorial no PARÁ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1540565" y="6540124"/>
            <a:ext cx="25363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https://www.google.com/maps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8C7B84-FCAA-498C-8EAC-318C638E7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48" y="854530"/>
            <a:ext cx="5316598" cy="489857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C1EB81D-D395-43A6-B929-CACF972AE727}"/>
              </a:ext>
            </a:extLst>
          </p:cNvPr>
          <p:cNvSpPr txBox="1"/>
          <p:nvPr/>
        </p:nvSpPr>
        <p:spPr>
          <a:xfrm>
            <a:off x="1643742" y="5743441"/>
            <a:ext cx="1654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1.248.000 km²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B3B6FED-2A1E-4959-8EA1-B516E0506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107" y="1244861"/>
            <a:ext cx="2092751" cy="23113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099B26F-EEAB-4DD4-8419-81210D451726}"/>
              </a:ext>
            </a:extLst>
          </p:cNvPr>
          <p:cNvSpPr txBox="1"/>
          <p:nvPr/>
        </p:nvSpPr>
        <p:spPr>
          <a:xfrm>
            <a:off x="5485314" y="2842608"/>
            <a:ext cx="4152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Área do Pará  ~= 3,5 x Área da Alemanha  </a:t>
            </a:r>
          </a:p>
          <a:p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2A5768-F195-47FA-80C3-DE418F4BDAE5}"/>
              </a:ext>
            </a:extLst>
          </p:cNvPr>
          <p:cNvSpPr txBox="1"/>
          <p:nvPr/>
        </p:nvSpPr>
        <p:spPr>
          <a:xfrm>
            <a:off x="2133600" y="3861060"/>
            <a:ext cx="1088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PARÁ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58FD3EC-2061-4053-979F-B3F34676B3C1}"/>
              </a:ext>
            </a:extLst>
          </p:cNvPr>
          <p:cNvSpPr txBox="1"/>
          <p:nvPr/>
        </p:nvSpPr>
        <p:spPr>
          <a:xfrm>
            <a:off x="9959196" y="2042638"/>
            <a:ext cx="1088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ALEMANHA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73CA34-8619-4A70-B565-3607E6F7F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098" y="692329"/>
            <a:ext cx="1320491" cy="171743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79051AA-2190-477F-A283-66A9398116D5}"/>
              </a:ext>
            </a:extLst>
          </p:cNvPr>
          <p:cNvSpPr txBox="1"/>
          <p:nvPr/>
        </p:nvSpPr>
        <p:spPr>
          <a:xfrm>
            <a:off x="6354504" y="2021575"/>
            <a:ext cx="1555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148.886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km²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CFC28C1-C8F3-4BE6-8F72-74F089EE0DA9}"/>
              </a:ext>
            </a:extLst>
          </p:cNvPr>
          <p:cNvSpPr txBox="1"/>
          <p:nvPr/>
        </p:nvSpPr>
        <p:spPr>
          <a:xfrm>
            <a:off x="2808750" y="1004882"/>
            <a:ext cx="4152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Área do Pará ~= 8,4 x Área do Ceará</a:t>
            </a:r>
          </a:p>
          <a:p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2158B78-856F-403B-B1D5-845825E52ECB}"/>
              </a:ext>
            </a:extLst>
          </p:cNvPr>
          <p:cNvSpPr txBox="1"/>
          <p:nvPr/>
        </p:nvSpPr>
        <p:spPr>
          <a:xfrm>
            <a:off x="3175833" y="5778419"/>
            <a:ext cx="4618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~= 28,5 x Área do Rio de Janeiro</a:t>
            </a:r>
          </a:p>
          <a:p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380457A-AFF0-4D73-9799-B307330E1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504" y="5265294"/>
            <a:ext cx="2291507" cy="149108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F80C0374-1CB2-46AB-9FB3-5FA31622EF0C}"/>
              </a:ext>
            </a:extLst>
          </p:cNvPr>
          <p:cNvSpPr txBox="1"/>
          <p:nvPr/>
        </p:nvSpPr>
        <p:spPr>
          <a:xfrm>
            <a:off x="6631817" y="1212564"/>
            <a:ext cx="10885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CEARÁ 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F7DFEB7-CB8C-49C5-BC66-D12620299DB8}"/>
              </a:ext>
            </a:extLst>
          </p:cNvPr>
          <p:cNvSpPr txBox="1"/>
          <p:nvPr/>
        </p:nvSpPr>
        <p:spPr>
          <a:xfrm>
            <a:off x="6905911" y="5964128"/>
            <a:ext cx="1088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</a:rPr>
              <a:t>Rio de Janeiro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E67186E-2D17-4106-87E7-3AC67766F53B}"/>
              </a:ext>
            </a:extLst>
          </p:cNvPr>
          <p:cNvSpPr txBox="1"/>
          <p:nvPr/>
        </p:nvSpPr>
        <p:spPr>
          <a:xfrm>
            <a:off x="9784000" y="3107070"/>
            <a:ext cx="1555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357.022 km²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43CC979-5328-47D6-9194-230F0890C671}"/>
              </a:ext>
            </a:extLst>
          </p:cNvPr>
          <p:cNvSpPr txBox="1"/>
          <p:nvPr/>
        </p:nvSpPr>
        <p:spPr>
          <a:xfrm>
            <a:off x="6442355" y="5374109"/>
            <a:ext cx="1555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43.696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km²</a:t>
            </a:r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D13FDB6-856D-41BE-BE30-0478E52419B5}"/>
              </a:ext>
            </a:extLst>
          </p:cNvPr>
          <p:cNvSpPr txBox="1"/>
          <p:nvPr/>
        </p:nvSpPr>
        <p:spPr>
          <a:xfrm>
            <a:off x="4797953" y="4245312"/>
            <a:ext cx="4152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~= 12,7 x Área de Pernambuco </a:t>
            </a:r>
          </a:p>
          <a:p>
            <a:endParaRPr lang="pt-BR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89987D84-F716-4563-B977-FDB6B2911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786" y="3770602"/>
            <a:ext cx="2537313" cy="986035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3E9C77EE-1FDE-4727-AD57-429964FC681A}"/>
              </a:ext>
            </a:extLst>
          </p:cNvPr>
          <p:cNvSpPr txBox="1"/>
          <p:nvPr/>
        </p:nvSpPr>
        <p:spPr>
          <a:xfrm>
            <a:off x="8456234" y="4717354"/>
            <a:ext cx="1555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02124"/>
                </a:solidFill>
                <a:latin typeface="arial" panose="020B0604020202020204" pitchFamily="34" charset="0"/>
              </a:rPr>
              <a:t>98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.312 km²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93FAFF8-EDD5-4BBA-A951-A65FEF1BE577}"/>
              </a:ext>
            </a:extLst>
          </p:cNvPr>
          <p:cNvSpPr txBox="1"/>
          <p:nvPr/>
        </p:nvSpPr>
        <p:spPr>
          <a:xfrm>
            <a:off x="7645243" y="718398"/>
            <a:ext cx="1992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Porto de </a:t>
            </a:r>
            <a:r>
              <a:rPr lang="pt-BR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Pecém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D7C6C96-9B22-485A-B163-DFF46B5A7463}"/>
              </a:ext>
            </a:extLst>
          </p:cNvPr>
          <p:cNvSpPr txBox="1"/>
          <p:nvPr/>
        </p:nvSpPr>
        <p:spPr>
          <a:xfrm>
            <a:off x="10310327" y="4108520"/>
            <a:ext cx="192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Porto de Suape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25F8FD2-7141-4F4D-8F27-9668EB542277}"/>
              </a:ext>
            </a:extLst>
          </p:cNvPr>
          <p:cNvSpPr txBox="1"/>
          <p:nvPr/>
        </p:nvSpPr>
        <p:spPr>
          <a:xfrm>
            <a:off x="8679200" y="5826168"/>
            <a:ext cx="182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Porto do Açu  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5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53B48C-DE9E-4359-8F71-1857147F2127}"/>
              </a:ext>
            </a:extLst>
          </p:cNvPr>
          <p:cNvSpPr txBox="1"/>
          <p:nvPr/>
        </p:nvSpPr>
        <p:spPr>
          <a:xfrm>
            <a:off x="3969781" y="277142"/>
            <a:ext cx="4466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Disponibilidade Topográfica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do PARÁ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E733B-550F-49FC-B1AF-B4AE1D65A51E}"/>
              </a:ext>
            </a:extLst>
          </p:cNvPr>
          <p:cNvSpPr txBox="1"/>
          <p:nvPr/>
        </p:nvSpPr>
        <p:spPr>
          <a:xfrm>
            <a:off x="3058893" y="6412824"/>
            <a:ext cx="50509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Fonte: https://pt-br.topographic-map.com/maps/gwhl/Santa-Izabel-do-Par%C3%A1/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6D1434-42DB-45B5-8C13-F5BAEA46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646474"/>
            <a:ext cx="11081657" cy="57336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E5F9F4-B7FF-42E8-9D52-04DED20C7089}"/>
              </a:ext>
            </a:extLst>
          </p:cNvPr>
          <p:cNvSpPr txBox="1"/>
          <p:nvPr/>
        </p:nvSpPr>
        <p:spPr>
          <a:xfrm>
            <a:off x="2634343" y="3665116"/>
            <a:ext cx="1088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PARÁ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0634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8A1A24-F76C-45EA-A632-191F2972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9" y="5736768"/>
            <a:ext cx="11266144" cy="942664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litoral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Pará, a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velocidade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media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estimada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vento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dirty="0"/>
              <a:t>à 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150m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chega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até</a:t>
            </a:r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8,5m/s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57A70ACE-7DA0-443F-A5D4-BE0A9A951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9" y="631237"/>
            <a:ext cx="11581830" cy="540255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3E228B-1331-44D5-922F-066393C93E5E}"/>
              </a:ext>
            </a:extLst>
          </p:cNvPr>
          <p:cNvSpPr txBox="1"/>
          <p:nvPr/>
        </p:nvSpPr>
        <p:spPr>
          <a:xfrm>
            <a:off x="4288971" y="1785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Potencial Eólico simulado para 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PARÁ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2701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39A19EA-BF43-4024-8A06-26DF110D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9" y="130786"/>
            <a:ext cx="11519337" cy="512034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5A26E05-A681-42AE-87C2-24FBFF7FD40B}"/>
              </a:ext>
            </a:extLst>
          </p:cNvPr>
          <p:cNvSpPr txBox="1"/>
          <p:nvPr/>
        </p:nvSpPr>
        <p:spPr>
          <a:xfrm>
            <a:off x="87389" y="5569161"/>
            <a:ext cx="11492286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nordeste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paraense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um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grande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potêncial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produção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eólica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fotovoltaica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2702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161B14-991D-46FE-9ED5-A35882A3FE21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Configuração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Geral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um Sistema para </a:t>
            </a: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Produção</a:t>
            </a:r>
            <a:r>
              <a:rPr lang="en-US" sz="3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7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Armazenamento</a:t>
            </a:r>
            <a:r>
              <a:rPr lang="en-US" sz="3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7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Uso</a:t>
            </a:r>
            <a:r>
              <a:rPr lang="en-US" sz="3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/Venda 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Verde do PARÁ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" name="Imagem 26" descr="Diagrama&#10;&#10;Descrição gerada automaticamente">
            <a:extLst>
              <a:ext uri="{FF2B5EF4-FFF2-40B4-BE49-F238E27FC236}">
                <a16:creationId xmlns:a16="http://schemas.microsoft.com/office/drawing/2014/main" id="{DBD0224A-70C2-476A-A2CD-4BD51D0C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" y="1655276"/>
            <a:ext cx="11607800" cy="47631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12B921C-50C4-4B18-9512-3E452724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670" y="5202724"/>
            <a:ext cx="1371474" cy="99588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0DA55A-9816-4803-A0BC-8023C033584C}"/>
              </a:ext>
            </a:extLst>
          </p:cNvPr>
          <p:cNvSpPr txBox="1"/>
          <p:nvPr/>
        </p:nvSpPr>
        <p:spPr>
          <a:xfrm>
            <a:off x="10576061" y="5924515"/>
            <a:ext cx="1429672" cy="310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Líquido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AD474F44-7BAE-405A-9003-823F8A02C100}"/>
              </a:ext>
            </a:extLst>
          </p:cNvPr>
          <p:cNvSpPr/>
          <p:nvPr/>
        </p:nvSpPr>
        <p:spPr>
          <a:xfrm>
            <a:off x="11068679" y="4645572"/>
            <a:ext cx="177390" cy="4204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470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008877-3B71-4566-82A6-AA787DA0822C}"/>
              </a:ext>
            </a:extLst>
          </p:cNvPr>
          <p:cNvSpPr txBox="1"/>
          <p:nvPr/>
        </p:nvSpPr>
        <p:spPr>
          <a:xfrm>
            <a:off x="4942517" y="1759518"/>
            <a:ext cx="7162727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pt-BR" sz="1900" dirty="0">
                <a:latin typeface="Calibri (Corpo)"/>
                <a:sym typeface="Wingdings" panose="05000000000000000000" pitchFamily="2" charset="2"/>
              </a:rPr>
              <a:t>O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PARÁ</a:t>
            </a:r>
            <a:r>
              <a:rPr lang="pt-BR" sz="1900" dirty="0">
                <a:latin typeface="Calibri (Corpo)"/>
                <a:sym typeface="Wingdings" panose="05000000000000000000" pitchFamily="2" charset="2"/>
              </a:rPr>
              <a:t> tem todos os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recursos renováveis </a:t>
            </a:r>
            <a:r>
              <a:rPr lang="pt-BR" sz="1900" dirty="0">
                <a:latin typeface="Calibri (Corpo)"/>
                <a:sym typeface="Wingdings" panose="05000000000000000000" pitchFamily="2" charset="2"/>
              </a:rPr>
              <a:t>para a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produção de </a:t>
            </a:r>
            <a:r>
              <a:rPr lang="pt-BR" sz="1900" b="1" dirty="0">
                <a:solidFill>
                  <a:srgbClr val="00B050"/>
                </a:solidFill>
                <a:latin typeface="Calibri (Corpo)"/>
                <a:sym typeface="Wingdings" panose="05000000000000000000" pitchFamily="2" charset="2"/>
              </a:rPr>
              <a:t>Hidrogênio Verde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em escala</a:t>
            </a:r>
            <a:r>
              <a:rPr lang="pt-BR" sz="1900" dirty="0">
                <a:latin typeface="Calibri (Corpo)"/>
                <a:sym typeface="Wingdings" panose="05000000000000000000" pitchFamily="2" charset="2"/>
              </a:rPr>
              <a:t>, estando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qualificado a ser tornar um importante </a:t>
            </a:r>
            <a:r>
              <a:rPr lang="pt-BR" sz="1900" b="1" i="1" dirty="0">
                <a:latin typeface="Calibri (Corpo)"/>
                <a:sym typeface="Wingdings" panose="05000000000000000000" pitchFamily="2" charset="2"/>
              </a:rPr>
              <a:t>Player 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mundial de produção e exportação</a:t>
            </a:r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Calibri (Corpo)"/>
                <a:sym typeface="Wingdings" panose="05000000000000000000" pitchFamily="2" charset="2"/>
              </a:rPr>
              <a:t>;</a:t>
            </a:r>
            <a:r>
              <a:rPr lang="pt-BR" sz="1900" b="1" dirty="0">
                <a:latin typeface="Calibri (Corpo)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937359-32E5-4FA0-81B5-6004839D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8" y="1720721"/>
            <a:ext cx="2490954" cy="13747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3CF7AC5-93D6-4255-8348-E25A78CE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37" y="1900457"/>
            <a:ext cx="2668780" cy="167574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1618D41-2296-4D88-BE26-5573FF86E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35" y="3109705"/>
            <a:ext cx="2024622" cy="18670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E5F164C-FA49-4FA9-8D33-8B068FD78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953" y="3454232"/>
            <a:ext cx="1984023" cy="175210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14676EB-40AF-4555-8257-8159BDA1FC5B}"/>
              </a:ext>
            </a:extLst>
          </p:cNvPr>
          <p:cNvSpPr txBox="1"/>
          <p:nvPr/>
        </p:nvSpPr>
        <p:spPr>
          <a:xfrm>
            <a:off x="5004275" y="3221070"/>
            <a:ext cx="6976231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Estudos Científicos 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em andamento buscam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quantificar 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estes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 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recursos renováveis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(solar, eólico, hídrico, territorial, biomassa</a:t>
            </a:r>
            <a:r>
              <a:rPr lang="pt-BR" b="1" dirty="0">
                <a:latin typeface="Calibri (Corpo)"/>
                <a:sym typeface="Wingdings" panose="05000000000000000000" pitchFamily="2" charset="2"/>
              </a:rPr>
              <a:t>,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topografia </a:t>
            </a:r>
            <a:r>
              <a:rPr lang="pt-BR" sz="1800" b="1" dirty="0" err="1">
                <a:latin typeface="Calibri (Corpo)"/>
                <a:sym typeface="Wingdings" panose="05000000000000000000" pitchFamily="2" charset="2"/>
              </a:rPr>
              <a:t>etc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)</a:t>
            </a:r>
            <a:r>
              <a:rPr lang="pt-BR" dirty="0">
                <a:latin typeface="Calibri (Corpo)"/>
                <a:sym typeface="Wingdings" panose="05000000000000000000" pitchFamily="2" charset="2"/>
              </a:rPr>
              <a:t> e es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timar o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potencial de produção de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 </a:t>
            </a:r>
            <a:r>
              <a:rPr lang="pt-BR" b="1" dirty="0">
                <a:solidFill>
                  <a:srgbClr val="00B050"/>
                </a:solidFill>
                <a:latin typeface="Calibri (Corpo)"/>
                <a:sym typeface="Wingdings" panose="05000000000000000000" pitchFamily="2" charset="2"/>
              </a:rPr>
              <a:t>Hidrogênio Verde</a:t>
            </a:r>
            <a:r>
              <a:rPr lang="pt-BR" b="1" dirty="0">
                <a:latin typeface="Calibri (Corpo)"/>
                <a:sym typeface="Wingdings" panose="05000000000000000000" pitchFamily="2" charset="2"/>
              </a:rPr>
              <a:t>, conforme o recurso,</a:t>
            </a:r>
            <a:r>
              <a:rPr lang="pt-BR" b="1" dirty="0">
                <a:solidFill>
                  <a:srgbClr val="00B050"/>
                </a:solidFill>
                <a:latin typeface="Calibri (Corpo)"/>
                <a:sym typeface="Wingdings" panose="05000000000000000000" pitchFamily="2" charset="2"/>
              </a:rPr>
              <a:t> </a:t>
            </a:r>
            <a:r>
              <a:rPr lang="pt-BR" b="1" dirty="0">
                <a:latin typeface="Calibri (Corpo)"/>
                <a:sym typeface="Wingdings" panose="05000000000000000000" pitchFamily="2" charset="2"/>
              </a:rPr>
              <a:t>no Estado do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PARÁ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  <a:latin typeface="Calibri (Corpo)"/>
                <a:sym typeface="Wingdings" panose="05000000000000000000" pitchFamily="2" charset="2"/>
              </a:rPr>
              <a:t>;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B5484D2-5713-49A9-A243-3FABD129EF11}"/>
              </a:ext>
            </a:extLst>
          </p:cNvPr>
          <p:cNvSpPr txBox="1"/>
          <p:nvPr/>
        </p:nvSpPr>
        <p:spPr>
          <a:xfrm>
            <a:off x="4995813" y="4898596"/>
            <a:ext cx="7015721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pt-BR" dirty="0">
                <a:latin typeface="Calibri (Corpo)"/>
                <a:sym typeface="Wingdings" panose="05000000000000000000" pitchFamily="2" charset="2"/>
              </a:rPr>
              <a:t>A </a:t>
            </a:r>
            <a:r>
              <a:rPr lang="pt-BR" b="1" dirty="0">
                <a:latin typeface="Calibri (Corpo)"/>
                <a:sym typeface="Wingdings" panose="05000000000000000000" pitchFamily="2" charset="2"/>
              </a:rPr>
              <a:t>instalação de Projetos Pilotos com </a:t>
            </a:r>
            <a:r>
              <a:rPr lang="pt-BR" b="1" dirty="0">
                <a:solidFill>
                  <a:srgbClr val="00B050"/>
                </a:solidFill>
                <a:latin typeface="Calibri (Corpo)"/>
                <a:sym typeface="Wingdings" panose="05000000000000000000" pitchFamily="2" charset="2"/>
              </a:rPr>
              <a:t>Hidrogênio Verde </a:t>
            </a:r>
            <a:r>
              <a:rPr lang="pt-BR" b="1" dirty="0">
                <a:latin typeface="Calibri (Corpo)"/>
                <a:sym typeface="Wingdings" panose="05000000000000000000" pitchFamily="2" charset="2"/>
              </a:rPr>
              <a:t>no PARÁ </a:t>
            </a:r>
            <a:r>
              <a:rPr lang="pt-BR" dirty="0">
                <a:latin typeface="Calibri (Corpo)"/>
                <a:sym typeface="Wingdings" panose="05000000000000000000" pitchFamily="2" charset="2"/>
              </a:rPr>
              <a:t>e a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divulgação internacional</a:t>
            </a:r>
            <a:r>
              <a:rPr lang="pt-BR" sz="1800" b="1" dirty="0">
                <a:solidFill>
                  <a:srgbClr val="FF0000"/>
                </a:solidFill>
                <a:latin typeface="Calibri (Corpo)"/>
                <a:sym typeface="Wingdings" panose="05000000000000000000" pitchFamily="2" charset="2"/>
              </a:rPr>
              <a:t> 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dos seus resultados, podem trazer os </a:t>
            </a:r>
            <a:r>
              <a:rPr lang="pt-BR" sz="1800" b="1" dirty="0">
                <a:latin typeface="Calibri (Corpo)"/>
                <a:sym typeface="Wingdings" panose="05000000000000000000" pitchFamily="2" charset="2"/>
              </a:rPr>
              <a:t>investimentos necessários </a:t>
            </a:r>
            <a:r>
              <a:rPr lang="pt-BR" sz="1800" dirty="0">
                <a:latin typeface="Calibri (Corpo)"/>
                <a:sym typeface="Wingdings" panose="05000000000000000000" pitchFamily="2" charset="2"/>
              </a:rPr>
              <a:t>à sua efetiva participação na </a:t>
            </a:r>
            <a:r>
              <a:rPr lang="pt-BR" sz="1800" b="1" dirty="0">
                <a:latin typeface="Calibri (Corpo)"/>
              </a:rPr>
              <a:t>Transição Energética a nível Mercado Global.</a:t>
            </a:r>
            <a:r>
              <a:rPr lang="pt-BR" dirty="0">
                <a:solidFill>
                  <a:srgbClr val="00B050"/>
                </a:solidFill>
                <a:latin typeface="Calibri (Corpo)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7948281-5E67-4E59-962B-9685E1309CB9}"/>
              </a:ext>
            </a:extLst>
          </p:cNvPr>
          <p:cNvSpPr txBox="1"/>
          <p:nvPr/>
        </p:nvSpPr>
        <p:spPr>
          <a:xfrm>
            <a:off x="65317" y="111969"/>
            <a:ext cx="12019997" cy="180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Inovação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criação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Solu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ção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Digital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H2V </a:t>
            </a:r>
            <a:r>
              <a:rPr lang="en-US" sz="3200" dirty="0">
                <a:solidFill>
                  <a:schemeClr val="bg1"/>
                </a:solidFill>
                <a:effectLst/>
                <a:latin typeface="+mn-lt"/>
              </a:rPr>
              <a:t>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Quantificação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Recursos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Energéticos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Renováveis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Estado do Pará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0988829-355E-4717-8C33-FD5C1D50C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49" y="5220711"/>
            <a:ext cx="1671822" cy="141076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6774C2CD-C3C7-43A3-B828-A193C3CE09E0}"/>
              </a:ext>
            </a:extLst>
          </p:cNvPr>
          <p:cNvSpPr txBox="1"/>
          <p:nvPr/>
        </p:nvSpPr>
        <p:spPr>
          <a:xfrm>
            <a:off x="258925" y="2686679"/>
            <a:ext cx="76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Calibri (Corpo)"/>
                <a:sym typeface="Wingdings" panose="05000000000000000000" pitchFamily="2" charset="2"/>
              </a:rPr>
              <a:t>Solar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AA71210-3698-4BEC-828A-233E860B4F75}"/>
              </a:ext>
            </a:extLst>
          </p:cNvPr>
          <p:cNvSpPr txBox="1"/>
          <p:nvPr/>
        </p:nvSpPr>
        <p:spPr>
          <a:xfrm>
            <a:off x="578498" y="4518588"/>
            <a:ext cx="93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Calibri (Corpo)"/>
                <a:sym typeface="Wingdings" panose="05000000000000000000" pitchFamily="2" charset="2"/>
              </a:rPr>
              <a:t>Hídrico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0DDA3C6-597C-4200-BD7D-8F4CB80BC366}"/>
              </a:ext>
            </a:extLst>
          </p:cNvPr>
          <p:cNvSpPr txBox="1"/>
          <p:nvPr/>
        </p:nvSpPr>
        <p:spPr>
          <a:xfrm>
            <a:off x="2604019" y="3081680"/>
            <a:ext cx="76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Calibri (Corpo)"/>
                <a:sym typeface="Wingdings" panose="05000000000000000000" pitchFamily="2" charset="2"/>
              </a:rPr>
              <a:t>Eólico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F09F87C-A4A7-4676-BE72-0194C1DDDE3E}"/>
              </a:ext>
            </a:extLst>
          </p:cNvPr>
          <p:cNvSpPr txBox="1"/>
          <p:nvPr/>
        </p:nvSpPr>
        <p:spPr>
          <a:xfrm>
            <a:off x="647692" y="6005269"/>
            <a:ext cx="1283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latin typeface="Calibri (Corpo)"/>
                <a:sym typeface="Wingdings" panose="05000000000000000000" pitchFamily="2" charset="2"/>
              </a:rPr>
              <a:t>Biomassa 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A2CC4AD-ECD5-4D76-BC49-92235DAF7D05}"/>
              </a:ext>
            </a:extLst>
          </p:cNvPr>
          <p:cNvSpPr txBox="1"/>
          <p:nvPr/>
        </p:nvSpPr>
        <p:spPr>
          <a:xfrm>
            <a:off x="3291366" y="4767400"/>
            <a:ext cx="1283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latin typeface="Calibri (Corpo)"/>
                <a:sym typeface="Wingdings" panose="05000000000000000000" pitchFamily="2" charset="2"/>
              </a:rPr>
              <a:t>Territorial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4864B708-440D-415A-9288-084E0C3D0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111" y="5202591"/>
            <a:ext cx="1671822" cy="1497829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9D21EC7-7F88-41F9-B276-3BAC1D38F0B0}"/>
              </a:ext>
            </a:extLst>
          </p:cNvPr>
          <p:cNvSpPr txBox="1"/>
          <p:nvPr/>
        </p:nvSpPr>
        <p:spPr>
          <a:xfrm>
            <a:off x="2846606" y="6300730"/>
            <a:ext cx="1283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2060"/>
                </a:solidFill>
                <a:latin typeface="Calibri (Corpo)"/>
                <a:sym typeface="Wingdings" panose="05000000000000000000" pitchFamily="2" charset="2"/>
              </a:rPr>
              <a:t>Topográfico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7948281-5E67-4E59-962B-9685E1309CB9}"/>
              </a:ext>
            </a:extLst>
          </p:cNvPr>
          <p:cNvSpPr txBox="1"/>
          <p:nvPr/>
        </p:nvSpPr>
        <p:spPr>
          <a:xfrm>
            <a:off x="65317" y="111969"/>
            <a:ext cx="12019997" cy="180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Projeto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Inovação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com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Hidrogênio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Verde n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Estado do Pará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D0E01D-3543-4AE3-3AD7-BE6267D1086C}"/>
              </a:ext>
            </a:extLst>
          </p:cNvPr>
          <p:cNvSpPr txBox="1"/>
          <p:nvPr/>
        </p:nvSpPr>
        <p:spPr>
          <a:xfrm>
            <a:off x="451909" y="3313363"/>
            <a:ext cx="43190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 outubro de 2022 iniciamos uma</a:t>
            </a:r>
            <a:r>
              <a:rPr lang="pt-BR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parceria da </a:t>
            </a:r>
            <a:r>
              <a:rPr lang="pt-BR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UFPA </a:t>
            </a:r>
            <a:r>
              <a:rPr lang="pt-BR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</a:t>
            </a:r>
            <a:r>
              <a:rPr lang="pt-BR" kern="0" dirty="0">
                <a:latin typeface="Arial" panose="020B0604020202020204" pitchFamily="34" charset="0"/>
                <a:ea typeface="Times New Roman" panose="02020603050405020304" pitchFamily="18" charset="0"/>
              </a:rPr>
              <a:t>m a </a:t>
            </a:r>
            <a:r>
              <a:rPr lang="pt-BR" b="1" kern="0" dirty="0">
                <a:latin typeface="Arial" panose="020B0604020202020204" pitchFamily="34" charset="0"/>
                <a:ea typeface="Times New Roman" panose="02020603050405020304" pitchFamily="18" charset="0"/>
              </a:rPr>
              <a:t>Norte Energia S.A</a:t>
            </a:r>
            <a:r>
              <a:rPr lang="pt-BR" kern="0" dirty="0">
                <a:latin typeface="Arial" panose="020B0604020202020204" pitchFamily="34" charset="0"/>
                <a:ea typeface="Times New Roman" panose="02020603050405020304" pitchFamily="18" charset="0"/>
              </a:rPr>
              <a:t>, estabelecida </a:t>
            </a:r>
            <a:r>
              <a:rPr lang="pt-BR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através do </a:t>
            </a:r>
            <a:r>
              <a:rPr lang="pt-BR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Programa de Pesquisa e Desenvolvimento ANEEL  - Projeto </a:t>
            </a:r>
            <a:r>
              <a:rPr lang="pt-B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PD-07427-0422/2022</a:t>
            </a:r>
            <a:r>
              <a:rPr lang="pt-B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o desenvolvimento de uma </a:t>
            </a:r>
            <a:r>
              <a:rPr lang="pt-BR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Microrrede Fotovoltaica Isolada com Armazenamento de Energia Elétrica em Hidrogênio Verde para Atendimento Contínuo de Carga – MIRAHV, a ser implantada na UHE Belo Monte.</a:t>
            </a:r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9DC04C-062C-43EA-9C04-6300D310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8" y="1926338"/>
            <a:ext cx="3345147" cy="10715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FDA68D-5C12-4A40-9145-54858035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37" y="2133973"/>
            <a:ext cx="5113097" cy="8325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7BDA7DE-7BBA-EE4F-64F6-D5D7B68BE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74" y="1656681"/>
            <a:ext cx="1247081" cy="15759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F17F60E-0971-092D-89CB-D0C08F6A6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7" y="3232638"/>
            <a:ext cx="6536267" cy="305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E6664-3D9D-4C73-9C24-2513FB6B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906712"/>
            <a:ext cx="10515600" cy="10445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+mn-lt"/>
              </a:rPr>
              <a:t>Muito</a:t>
            </a:r>
            <a:r>
              <a:rPr lang="en-US" sz="3200" b="1" dirty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+mn-lt"/>
              </a:rPr>
              <a:t>Obrigado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!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02197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3685815" y="1212915"/>
            <a:ext cx="4438217" cy="377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250" b="1" dirty="0">
                <a:solidFill>
                  <a:schemeClr val="accent5">
                    <a:lumMod val="75000"/>
                  </a:schemeClr>
                </a:solidFill>
                <a:latin typeface="Trebuchet MS" charset="0"/>
                <a:ea typeface="Arial" charset="0"/>
                <a:cs typeface="Arial" charset="0"/>
              </a:rPr>
              <a:t>Contatos:</a:t>
            </a:r>
            <a:endParaRPr lang="pt-BR" sz="2250" b="1" dirty="0">
              <a:latin typeface="Trebuchet MS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153604" y="865881"/>
            <a:ext cx="6531131" cy="594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28572" tIns="0" rIns="28572" bIns="0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pt-BR" sz="3150" b="1" dirty="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pitchFamily="34" charset="-128"/>
                <a:sym typeface="Effra Bold" pitchFamily="-84" charset="0"/>
              </a:rPr>
              <a:t>Contatos</a:t>
            </a:r>
            <a:r>
              <a:rPr lang="en-US" sz="3150" b="1" dirty="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pitchFamily="34" charset="-128"/>
                <a:sym typeface="Effra Bold" pitchFamily="-84" charset="0"/>
              </a:rPr>
              <a:t>: </a:t>
            </a:r>
            <a:endParaRPr lang="en-US" sz="3150" b="1" dirty="0">
              <a:solidFill>
                <a:schemeClr val="bg1"/>
              </a:solidFill>
              <a:latin typeface="Trebuchet MS" charset="0"/>
              <a:ea typeface="ヒラギノ角ゴ ProN W6" pitchFamily="-84" charset="-128"/>
              <a:cs typeface="ヒラギノ角ゴ ProN W6" pitchFamily="-84" charset="-128"/>
              <a:sym typeface="Effra Bold" pitchFamily="-8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E04510-F52E-0C8B-1729-DF923136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91" y="1760983"/>
            <a:ext cx="7219075" cy="39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81B2A5D-1D44-45B6-89C1-EC19FA6F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417" y="760988"/>
            <a:ext cx="9910721" cy="38154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Calibri (Corpo)"/>
              </a:rPr>
              <a:t>Quais os processos de produção de HIDROGÊNIO? </a:t>
            </a:r>
            <a:br>
              <a:rPr lang="pt-BR" sz="3200" b="1" dirty="0">
                <a:latin typeface="Calibri (Corpo)"/>
              </a:rPr>
            </a:br>
            <a:br>
              <a:rPr lang="pt-BR" sz="3200" b="1" dirty="0">
                <a:solidFill>
                  <a:srgbClr val="00B050"/>
                </a:solidFill>
                <a:latin typeface="Calibri (Corpo)"/>
              </a:rPr>
            </a:br>
            <a:endParaRPr lang="pt-BR" sz="3200" dirty="0">
              <a:solidFill>
                <a:schemeClr val="accent1">
                  <a:lumMod val="50000"/>
                </a:schemeClr>
              </a:solidFill>
              <a:latin typeface="Calibri (Corpo)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9983283-B5F8-4139-A2FD-1E4E9CBC8D04}"/>
              </a:ext>
            </a:extLst>
          </p:cNvPr>
          <p:cNvCxnSpPr/>
          <p:nvPr/>
        </p:nvCxnSpPr>
        <p:spPr>
          <a:xfrm>
            <a:off x="2164702" y="6400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C2BD946B-5D57-4B24-AE61-99F13113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010" y="5541476"/>
            <a:ext cx="1912427" cy="132201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612140C-DDF7-48A1-8B37-D7A32DDC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41" y="863972"/>
            <a:ext cx="3695700" cy="3333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EB01997-5417-401A-8888-A32E085B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71" y="1197347"/>
            <a:ext cx="3390900" cy="413385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776CE4C-35D3-45C7-817F-1A02E7C7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841" y="1273547"/>
            <a:ext cx="2228850" cy="39814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974D02F-2C99-4C36-A37D-0AFFB4629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178" y="1273547"/>
            <a:ext cx="2143125" cy="397192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F62F48ED-FF13-4853-80DE-58950766B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790" y="1302122"/>
            <a:ext cx="2133600" cy="3952875"/>
          </a:xfrm>
          <a:prstGeom prst="rect">
            <a:avLst/>
          </a:prstGeom>
        </p:spPr>
      </p:pic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D8CBB14C-21AD-4771-B185-C17A2BEAA46A}"/>
              </a:ext>
            </a:extLst>
          </p:cNvPr>
          <p:cNvCxnSpPr>
            <a:cxnSpLocks/>
            <a:endCxn id="15" idx="3"/>
          </p:cNvCxnSpPr>
          <p:nvPr/>
        </p:nvCxnSpPr>
        <p:spPr>
          <a:xfrm rot="10800000" flipV="1">
            <a:off x="5819437" y="5465005"/>
            <a:ext cx="1151690" cy="737477"/>
          </a:xfrm>
          <a:prstGeom prst="bent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93325A61-3471-44ED-AF8A-B2A55BBA1536}"/>
              </a:ext>
            </a:extLst>
          </p:cNvPr>
          <p:cNvCxnSpPr>
            <a:cxnSpLocks/>
          </p:cNvCxnSpPr>
          <p:nvPr/>
        </p:nvCxnSpPr>
        <p:spPr>
          <a:xfrm>
            <a:off x="2372036" y="5335706"/>
            <a:ext cx="1218551" cy="770637"/>
          </a:xfrm>
          <a:prstGeom prst="bentConnector3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65C26017-2A00-466D-9AF1-6000DAF2ACAA}"/>
              </a:ext>
            </a:extLst>
          </p:cNvPr>
          <p:cNvCxnSpPr>
            <a:cxnSpLocks/>
          </p:cNvCxnSpPr>
          <p:nvPr/>
        </p:nvCxnSpPr>
        <p:spPr>
          <a:xfrm>
            <a:off x="4445684" y="5264328"/>
            <a:ext cx="0" cy="325996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m 50">
            <a:extLst>
              <a:ext uri="{FF2B5EF4-FFF2-40B4-BE49-F238E27FC236}">
                <a16:creationId xmlns:a16="http://schemas.microsoft.com/office/drawing/2014/main" id="{58F2B11D-E1C9-4DAC-85F7-F3FBFB1F4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390" y="4901258"/>
            <a:ext cx="1790700" cy="304800"/>
          </a:xfrm>
          <a:prstGeom prst="rect">
            <a:avLst/>
          </a:prstGeom>
        </p:spPr>
      </p:pic>
      <p:cxnSp>
        <p:nvCxnSpPr>
          <p:cNvPr id="57" name="Conector: Angulado 56">
            <a:extLst>
              <a:ext uri="{FF2B5EF4-FFF2-40B4-BE49-F238E27FC236}">
                <a16:creationId xmlns:a16="http://schemas.microsoft.com/office/drawing/2014/main" id="{B43042A0-FB12-456D-A2EC-1A82F4CBEE46}"/>
              </a:ext>
            </a:extLst>
          </p:cNvPr>
          <p:cNvCxnSpPr/>
          <p:nvPr/>
        </p:nvCxnSpPr>
        <p:spPr>
          <a:xfrm>
            <a:off x="8495655" y="5316684"/>
            <a:ext cx="683173" cy="479381"/>
          </a:xfrm>
          <a:prstGeom prst="bentConnector3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m 58">
            <a:extLst>
              <a:ext uri="{FF2B5EF4-FFF2-40B4-BE49-F238E27FC236}">
                <a16:creationId xmlns:a16="http://schemas.microsoft.com/office/drawing/2014/main" id="{FB73C311-6D51-497D-8F8D-08F1DCFB87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325" y="2706402"/>
            <a:ext cx="1665067" cy="862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86620F-F81A-46BB-8D6A-E90B9AF281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0397" y="5427326"/>
            <a:ext cx="1790700" cy="12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AECCEBD-99A8-0AAA-F8A7-219FA3AC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42" y="580013"/>
            <a:ext cx="9910721" cy="38154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Calibri (Corpo)"/>
              </a:rPr>
              <a:t>Transição Energética</a:t>
            </a:r>
            <a:endParaRPr lang="pt-BR" sz="3200" dirty="0">
              <a:solidFill>
                <a:srgbClr val="002060"/>
              </a:solidFill>
              <a:latin typeface="Calibri (Corpo)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C622A05-7B6D-3CFD-612A-7C44A591D456}"/>
              </a:ext>
            </a:extLst>
          </p:cNvPr>
          <p:cNvSpPr/>
          <p:nvPr/>
        </p:nvSpPr>
        <p:spPr>
          <a:xfrm>
            <a:off x="542924" y="1225362"/>
            <a:ext cx="409575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libri Light (Títulos)"/>
              </a:rPr>
              <a:t>“</a:t>
            </a:r>
            <a:r>
              <a:rPr lang="pt-BR" sz="3200" dirty="0">
                <a:latin typeface="Calibri Light (Títulos)"/>
              </a:rPr>
              <a:t>A transição energética.....não se trata de um processo linear e de ruptura, mas de longa coexistência entre a fonte que a caracteriza e as fontes que são progressivamente substituídas.” </a:t>
            </a:r>
            <a:endParaRPr lang="pt-BR" sz="2400" dirty="0">
              <a:latin typeface="Calibri Light (Títulos)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73FCAC6-BE6C-7306-C66A-96B249E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7" y="1225362"/>
            <a:ext cx="6938962" cy="488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E522365-C5A4-8337-9544-52148953F07D}"/>
              </a:ext>
            </a:extLst>
          </p:cNvPr>
          <p:cNvSpPr/>
          <p:nvPr/>
        </p:nvSpPr>
        <p:spPr>
          <a:xfrm>
            <a:off x="7125756" y="6113973"/>
            <a:ext cx="1802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Calibri Light (Títulos)"/>
              </a:rPr>
              <a:t>Fonte: PNE 2050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53945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2066975" y="0"/>
            <a:ext cx="7112135" cy="115134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pt-BR" sz="2800" b="1" dirty="0">
                <a:latin typeface="Calibri (Corpo)"/>
              </a:rPr>
              <a:t>Usos atuais do Hidrogênio  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D436AE-BF23-4DB8-A138-81468955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80" y="744763"/>
            <a:ext cx="10799791" cy="567233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B048F1B-3393-4792-B15C-74B8071684E9}"/>
              </a:ext>
            </a:extLst>
          </p:cNvPr>
          <p:cNvSpPr/>
          <p:nvPr/>
        </p:nvSpPr>
        <p:spPr>
          <a:xfrm>
            <a:off x="694580" y="2123788"/>
            <a:ext cx="793102" cy="8864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4CDE126-5055-4C4F-82A6-FB3B4C85EAE4}"/>
              </a:ext>
            </a:extLst>
          </p:cNvPr>
          <p:cNvSpPr/>
          <p:nvPr/>
        </p:nvSpPr>
        <p:spPr>
          <a:xfrm>
            <a:off x="9409464" y="1026143"/>
            <a:ext cx="812860" cy="5175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C343628-1B6C-4505-8821-A1AD3546A02B}"/>
              </a:ext>
            </a:extLst>
          </p:cNvPr>
          <p:cNvSpPr/>
          <p:nvPr/>
        </p:nvSpPr>
        <p:spPr>
          <a:xfrm>
            <a:off x="9456119" y="1783330"/>
            <a:ext cx="914400" cy="858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F671D3C-4048-4F7B-952F-C68427B6E504}"/>
              </a:ext>
            </a:extLst>
          </p:cNvPr>
          <p:cNvSpPr/>
          <p:nvPr/>
        </p:nvSpPr>
        <p:spPr>
          <a:xfrm>
            <a:off x="9460234" y="3196053"/>
            <a:ext cx="812860" cy="5175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AB41A51-5F1F-45F5-9D62-D14CA6AD8C3A}"/>
              </a:ext>
            </a:extLst>
          </p:cNvPr>
          <p:cNvSpPr/>
          <p:nvPr/>
        </p:nvSpPr>
        <p:spPr>
          <a:xfrm>
            <a:off x="10387524" y="1785693"/>
            <a:ext cx="1106459" cy="8864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C5A3BD-7833-4769-8D1F-CF13F82C4206}"/>
              </a:ext>
            </a:extLst>
          </p:cNvPr>
          <p:cNvSpPr txBox="1"/>
          <p:nvPr/>
        </p:nvSpPr>
        <p:spPr>
          <a:xfrm>
            <a:off x="218569" y="6417098"/>
            <a:ext cx="609600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pt-B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Mtep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Milhões de toneladas de energia primária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35E4BFDE-1D76-475F-9B42-4B6FDEDD7A5D}"/>
              </a:ext>
            </a:extLst>
          </p:cNvPr>
          <p:cNvSpPr/>
          <p:nvPr/>
        </p:nvSpPr>
        <p:spPr>
          <a:xfrm rot="10800000">
            <a:off x="10493401" y="2839940"/>
            <a:ext cx="1296955" cy="205273"/>
          </a:xfrm>
          <a:prstGeom prst="rightArrow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FC4F13C-65C0-4BB7-BA04-D78BBBBE205E}"/>
              </a:ext>
            </a:extLst>
          </p:cNvPr>
          <p:cNvSpPr/>
          <p:nvPr/>
        </p:nvSpPr>
        <p:spPr>
          <a:xfrm>
            <a:off x="8639505" y="2713111"/>
            <a:ext cx="1688974" cy="434466"/>
          </a:xfrm>
          <a:prstGeom prst="rect">
            <a:avLst/>
          </a:prstGeom>
          <a:noFill/>
          <a:ln w="50800">
            <a:solidFill>
              <a:srgbClr val="6F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5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1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2023336" y="677396"/>
            <a:ext cx="8361639" cy="68590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2800" b="1" dirty="0">
                <a:latin typeface="Calibri (Corpo)"/>
              </a:rPr>
              <a:t>Matriz Energética no Mundo e no Brasil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5E6CE1F-5962-4DEB-8F04-402EAFB80D28}"/>
              </a:ext>
            </a:extLst>
          </p:cNvPr>
          <p:cNvSpPr txBox="1"/>
          <p:nvPr/>
        </p:nvSpPr>
        <p:spPr>
          <a:xfrm>
            <a:off x="2509821" y="6363360"/>
            <a:ext cx="174686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IEA (2021)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B4E6ADA-1755-43B0-AC9D-52C907C8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02" y="1334219"/>
            <a:ext cx="3438525" cy="3333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FEFE837-24CA-4606-B60E-A041A3E1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77" y="1728243"/>
            <a:ext cx="5897747" cy="464444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3D3F272-82D5-4593-B2E8-88D66B090922}"/>
              </a:ext>
            </a:extLst>
          </p:cNvPr>
          <p:cNvSpPr txBox="1"/>
          <p:nvPr/>
        </p:nvSpPr>
        <p:spPr>
          <a:xfrm>
            <a:off x="84268" y="4314631"/>
            <a:ext cx="2220391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1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Renováveis como: Solar </a:t>
            </a:r>
            <a:r>
              <a:rPr lang="pt-BR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Geotérmica, Eólica, </a:t>
            </a:r>
            <a:r>
              <a:rPr lang="pt-BR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pt-BR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796EA72-85B6-47B1-85C8-FD4B3299D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706" y="1813716"/>
            <a:ext cx="6593343" cy="45219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74931DC-E038-4390-BF4B-30A10F25A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101" y="1331460"/>
            <a:ext cx="3524250" cy="27622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9FFEB2-1AA3-449C-A40D-7CB24B1E23DD}"/>
              </a:ext>
            </a:extLst>
          </p:cNvPr>
          <p:cNvSpPr txBox="1"/>
          <p:nvPr/>
        </p:nvSpPr>
        <p:spPr>
          <a:xfrm>
            <a:off x="8344561" y="6352471"/>
            <a:ext cx="174686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BEN (2020)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4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2262818" y="677396"/>
            <a:ext cx="7501668" cy="68590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2800" b="1" dirty="0">
                <a:latin typeface="Calibri (Corpo)"/>
              </a:rPr>
              <a:t>Matriz Elétrica no Mundo e no Brasil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5E6CE1F-5962-4DEB-8F04-402EAFB80D28}"/>
              </a:ext>
            </a:extLst>
          </p:cNvPr>
          <p:cNvSpPr txBox="1"/>
          <p:nvPr/>
        </p:nvSpPr>
        <p:spPr>
          <a:xfrm>
            <a:off x="2509821" y="6414679"/>
            <a:ext cx="174686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IEA (2021)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9FFEB2-1AA3-449C-A40D-7CB24B1E23DD}"/>
              </a:ext>
            </a:extLst>
          </p:cNvPr>
          <p:cNvSpPr txBox="1"/>
          <p:nvPr/>
        </p:nvSpPr>
        <p:spPr>
          <a:xfrm>
            <a:off x="8344561" y="6371133"/>
            <a:ext cx="1746865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BEN (2020)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E52574-015E-4A41-969A-0AAABCA3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64" y="1321934"/>
            <a:ext cx="3048000" cy="295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77B846-6919-4D90-B52B-514D1BCE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6" y="1882389"/>
            <a:ext cx="5542462" cy="42970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26A624-3D26-4335-B824-C7ECFE671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101" y="1399574"/>
            <a:ext cx="3238500" cy="3048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834C36-2912-4733-8489-8DF549232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337" y="2012487"/>
            <a:ext cx="6246027" cy="40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1FD0359-78E5-45B9-A014-75F5EE36A5AA}"/>
              </a:ext>
            </a:extLst>
          </p:cNvPr>
          <p:cNvSpPr txBox="1">
            <a:spLocks/>
          </p:cNvSpPr>
          <p:nvPr/>
        </p:nvSpPr>
        <p:spPr>
          <a:xfrm>
            <a:off x="741112" y="407499"/>
            <a:ext cx="9475908" cy="93610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pt-BR" sz="2800" b="1" dirty="0">
                <a:latin typeface="Calibri (Corpo)"/>
              </a:rPr>
              <a:t>Consumo Energético: Brasil x Mundo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F50266-08FD-4B9D-A690-1418B387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0" y="2080618"/>
            <a:ext cx="5574717" cy="354338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F478E1-9E82-480C-87CD-3CF737FA680A}"/>
              </a:ext>
            </a:extLst>
          </p:cNvPr>
          <p:cNvSpPr txBox="1"/>
          <p:nvPr/>
        </p:nvSpPr>
        <p:spPr>
          <a:xfrm>
            <a:off x="141666" y="1342781"/>
            <a:ext cx="500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800" b="1" dirty="0">
                <a:latin typeface="Calibri (Corpo)"/>
              </a:rPr>
              <a:t>Energias de origem renovável e não renovável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3544BA-82B9-450C-ABB6-B7650028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71" y="2183363"/>
            <a:ext cx="5499913" cy="345077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D525E1C-1350-4129-8621-DF61DD0A0A79}"/>
              </a:ext>
            </a:extLst>
          </p:cNvPr>
          <p:cNvSpPr txBox="1"/>
          <p:nvPr/>
        </p:nvSpPr>
        <p:spPr>
          <a:xfrm>
            <a:off x="6330971" y="1360089"/>
            <a:ext cx="500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800" b="1" dirty="0">
                <a:latin typeface="Calibri (Corpo)"/>
              </a:rPr>
              <a:t>Eletricidade de origem renovável e não renovável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7870C4-A107-4D70-9D3E-A98E8D982B98}"/>
              </a:ext>
            </a:extLst>
          </p:cNvPr>
          <p:cNvSpPr txBox="1"/>
          <p:nvPr/>
        </p:nvSpPr>
        <p:spPr>
          <a:xfrm>
            <a:off x="3274929" y="6256056"/>
            <a:ext cx="587839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https://www.epe.gov.br/pt/abcdenergia/matriz-energetica-e-eletrica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40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1107</Words>
  <Application>Microsoft Office PowerPoint</Application>
  <PresentationFormat>Widescreen</PresentationFormat>
  <Paragraphs>123</Paragraphs>
  <Slides>38</Slides>
  <Notes>0</Notes>
  <HiddenSlides>0</HiddenSlides>
  <MMClips>2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arial</vt:lpstr>
      <vt:lpstr>arial</vt:lpstr>
      <vt:lpstr>Calibri</vt:lpstr>
      <vt:lpstr>Calibri </vt:lpstr>
      <vt:lpstr>Calibri (Corpo)</vt:lpstr>
      <vt:lpstr>Calibri Light</vt:lpstr>
      <vt:lpstr>Calibri Light (Títulos)</vt:lpstr>
      <vt:lpstr>Trebuchet MS</vt:lpstr>
      <vt:lpstr>Wingdings</vt:lpstr>
      <vt:lpstr>Tema do Office</vt:lpstr>
      <vt:lpstr>Imagem de Bitmap</vt:lpstr>
      <vt:lpstr>Apresentação do PowerPoint</vt:lpstr>
      <vt:lpstr> O que é o HIDROGÊNIO?    </vt:lpstr>
      <vt:lpstr>Como o HIDROGÊNIO é encontrado na Terra?    </vt:lpstr>
      <vt:lpstr>Quais os processos de produção de HIDROGÊNIO?   </vt:lpstr>
      <vt:lpstr>Transição Energética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Consumo de energia final na EU-27 em 2018  Fonte: Grupo de Estudos do Setor Elétrico - Gesel,2021</vt:lpstr>
      <vt:lpstr>Apresentação do PowerPoint</vt:lpstr>
      <vt:lpstr>Apresentação do PowerPoint</vt:lpstr>
      <vt:lpstr>Meta  da União Européia e seus vizinhos para o Hidrogênio Verde até 2030 </vt:lpstr>
      <vt:lpstr>  </vt:lpstr>
      <vt:lpstr>Demanda Global Anual por  Hidrogênio Verde estimada  até 2050</vt:lpstr>
      <vt:lpstr>Produzir 550 Milhões de ton de Hidrogênio Verde equivale a instalar… </vt:lpstr>
      <vt:lpstr>Apresentação do PowerPoint</vt:lpstr>
      <vt:lpstr>Apresentação do PowerPoint</vt:lpstr>
      <vt:lpstr>Apresentação do PowerPoint</vt:lpstr>
      <vt:lpstr>Apresentação do PowerPoint</vt:lpstr>
      <vt:lpstr>    O Pará é o melhor lugar do mundo para Produção de Hidrogênio Verde.   “Energia, Alimentos e Desenvolvimento para todo o Estado”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No litoral do Pará, a velocidade media estimada do vento à 150m chega até 8,5m/s</vt:lpstr>
      <vt:lpstr>Apresentação do PowerPoint</vt:lpstr>
      <vt:lpstr>Apresentação do PowerPoint</vt:lpstr>
      <vt:lpstr>Apresentação do PowerPoint</vt:lpstr>
      <vt:lpstr>Apresentação do PowerPoint</vt:lpstr>
      <vt:lpstr>Muito Obrigado!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Leão</dc:creator>
  <cp:lastModifiedBy>User</cp:lastModifiedBy>
  <cp:revision>240</cp:revision>
  <dcterms:created xsi:type="dcterms:W3CDTF">2022-02-16T17:47:36Z</dcterms:created>
  <dcterms:modified xsi:type="dcterms:W3CDTF">2024-05-24T12:46:37Z</dcterms:modified>
</cp:coreProperties>
</file>