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0" r:id="rId1"/>
  </p:sldMasterIdLst>
  <p:notesMasterIdLst>
    <p:notesMasterId r:id="rId27"/>
  </p:notesMasterIdLst>
  <p:sldIdLst>
    <p:sldId id="256" r:id="rId2"/>
    <p:sldId id="297" r:id="rId3"/>
    <p:sldId id="310" r:id="rId4"/>
    <p:sldId id="265" r:id="rId5"/>
    <p:sldId id="260" r:id="rId6"/>
    <p:sldId id="311" r:id="rId7"/>
    <p:sldId id="301" r:id="rId8"/>
    <p:sldId id="312" r:id="rId9"/>
    <p:sldId id="313" r:id="rId10"/>
    <p:sldId id="315" r:id="rId11"/>
    <p:sldId id="314" r:id="rId12"/>
    <p:sldId id="298" r:id="rId13"/>
    <p:sldId id="261" r:id="rId14"/>
    <p:sldId id="270" r:id="rId15"/>
    <p:sldId id="292" r:id="rId16"/>
    <p:sldId id="299" r:id="rId17"/>
    <p:sldId id="296" r:id="rId18"/>
    <p:sldId id="295" r:id="rId19"/>
    <p:sldId id="294" r:id="rId20"/>
    <p:sldId id="293" r:id="rId21"/>
    <p:sldId id="304" r:id="rId22"/>
    <p:sldId id="305" r:id="rId23"/>
    <p:sldId id="306" r:id="rId24"/>
    <p:sldId id="263"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ACB7E-5578-4006-80A1-22C1142D1269}" type="datetimeFigureOut">
              <a:rPr lang="pt-BR" smtClean="0"/>
              <a:t>27/05/2024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B34BF-3830-4E21-9A2B-AAF7CC2A0646}" type="slidenum">
              <a:rPr lang="pt-BR" smtClean="0"/>
              <a:t>‹nº›</a:t>
            </a:fld>
            <a:endParaRPr lang="pt-BR"/>
          </a:p>
        </p:txBody>
      </p:sp>
    </p:spTree>
    <p:extLst>
      <p:ext uri="{BB962C8B-B14F-4D97-AF65-F5344CB8AC3E}">
        <p14:creationId xmlns:p14="http://schemas.microsoft.com/office/powerpoint/2010/main" val="187831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F46B5D9-5ECB-431D-B40E-0F8F5A29962B}" type="slidenum">
              <a:rPr lang="pt-BR" smtClean="0"/>
              <a:t>13</a:t>
            </a:fld>
            <a:endParaRPr lang="pt-BR"/>
          </a:p>
        </p:txBody>
      </p:sp>
    </p:spTree>
    <p:extLst>
      <p:ext uri="{BB962C8B-B14F-4D97-AF65-F5344CB8AC3E}">
        <p14:creationId xmlns:p14="http://schemas.microsoft.com/office/powerpoint/2010/main" val="342039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6673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3748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7412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79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E5059C3-6A89-4494-99FF-5A4D6FFD50EB}" type="datetimeFigureOut">
              <a:rPr lang="en-US" smtClean="0"/>
              <a:t>5/27/2024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7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5499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5/27/2024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1444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5/27/2024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1902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527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525BB-DA17-4BA0-B3C8-3AC3ABC827E6}" type="datetimeFigureOut">
              <a:rPr lang="en-US" smtClean="0"/>
              <a:t>5/27/2024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057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16C4C9A-3960-41CF-A4E9-2A8FB932454B}" type="datetimeFigureOut">
              <a:rPr lang="en-US" smtClean="0"/>
              <a:t>5/27/2024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0272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BC1C18-307B-4F68-A007-B5B542270E8D}" type="datetimeFigureOut">
              <a:rPr lang="en-US" smtClean="0"/>
              <a:t>5/27/2024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63314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ttps://www.google.com/search?q=SEDEME&amp;rlz=1C1BNSD_pt-BRBR1056BR1056&amp;oq=SEDEME+&amp;gs_lcrp=EgZjaHJvbWUyBggAEEUYOTIGCAEQIxgnMg0IAhAuGK8BGMcBGIAEMgcIAxAAGIAEMgcIBBAAGIAEMgcIBRAAGIAEMgcIBhAAGIAEMgYIBxBFGDzSAQgxOTY3ajBqN6gCALACAA&amp;sourceid=chrome&amp;ie=UTF-8" TargetMode="External"/><Relationship Id="rId5" Type="http://schemas.openxmlformats.org/officeDocument/2006/relationships/hyperlink" Target="https://www.google.com/search?sca_esv=9384466e02e87e88&amp;sca_upv=1&amp;rlz=1C1BNSD_pt-BRBR1056BR1056&amp;sxsrf=ADLYWIIiIM1XquiM_tIgH1U9vicNUHdpaw:1716312648095&amp;q=sedeme+telefone&amp;ludocid=12133106379231309753&amp;sa=X&amp;ved=2ahUKEwjl8dntop-GAxWFrJUCHaA9DCgQ6BN6BAg-EAI" TargetMode="External"/><Relationship Id="rId4" Type="http://schemas.openxmlformats.org/officeDocument/2006/relationships/hyperlink" Target="https://www.google.com/search?sca_esv=9384466e02e87e88&amp;sca_upv=1&amp;rlz=1C1BNSD_pt-BRBR1056BR1056&amp;sxsrf=ADLYWIIiIM1XquiM_tIgH1U9vicNUHdpaw:1716312648095&amp;q=sedeme+endere%C3%A7o&amp;ludocid=12133106379231309753&amp;sa=X&amp;ved=2ahUKEwjl8dntop-GAxWFrJUCHaA9DCgQ6BN6BAg8E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09AC-98EA-29F1-6FF3-C0006FD222F9}"/>
              </a:ext>
            </a:extLst>
          </p:cNvPr>
          <p:cNvSpPr>
            <a:spLocks noGrp="1"/>
          </p:cNvSpPr>
          <p:nvPr>
            <p:ph type="ctrTitle"/>
          </p:nvPr>
        </p:nvSpPr>
        <p:spPr>
          <a:xfrm>
            <a:off x="1127464" y="2958942"/>
            <a:ext cx="10333607" cy="1614818"/>
          </a:xfrm>
        </p:spPr>
        <p:txBody>
          <a:bodyPr>
            <a:noAutofit/>
          </a:bodyPr>
          <a:lstStyle/>
          <a:p>
            <a:pPr algn="ct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1800" dirty="0">
                <a:solidFill>
                  <a:srgbClr val="002060"/>
                </a:solidFill>
                <a:effectLst/>
                <a:latin typeface="Calibri" panose="020F0502020204030204" pitchFamily="34" charset="0"/>
                <a:ea typeface="Calibri" panose="020F0502020204030204" pitchFamily="34" charset="0"/>
              </a:rPr>
            </a:br>
            <a:endParaRPr lang="pt-BR" sz="2800" dirty="0">
              <a:solidFill>
                <a:srgbClr val="002060"/>
              </a:solidFill>
            </a:endParaRPr>
          </a:p>
        </p:txBody>
      </p:sp>
      <p:sp>
        <p:nvSpPr>
          <p:cNvPr id="4" name="CaixaDeTexto 3">
            <a:extLst>
              <a:ext uri="{FF2B5EF4-FFF2-40B4-BE49-F238E27FC236}">
                <a16:creationId xmlns:a16="http://schemas.microsoft.com/office/drawing/2014/main" id="{2596C138-251D-48B5-2264-BE0EECD1A16C}"/>
              </a:ext>
            </a:extLst>
          </p:cNvPr>
          <p:cNvSpPr txBox="1"/>
          <p:nvPr/>
        </p:nvSpPr>
        <p:spPr>
          <a:xfrm>
            <a:off x="973585" y="1232918"/>
            <a:ext cx="10244830" cy="1569660"/>
          </a:xfrm>
          <a:prstGeom prst="rect">
            <a:avLst/>
          </a:prstGeom>
          <a:noFill/>
        </p:spPr>
        <p:txBody>
          <a:bodyPr wrap="square" rtlCol="0">
            <a:spAutoFit/>
          </a:bodyPr>
          <a:lstStyle/>
          <a:p>
            <a:pPr algn="ctr"/>
            <a:r>
              <a:rPr lang="pt-BR" sz="3600" b="1" dirty="0">
                <a:solidFill>
                  <a:srgbClr val="002060"/>
                </a:solidFill>
                <a:latin typeface="Calibri" panose="020F0502020204030204" pitchFamily="34" charset="0"/>
                <a:cs typeface="Calibri" panose="020F0502020204030204" pitchFamily="34" charset="0"/>
              </a:rPr>
              <a:t>SEDEME</a:t>
            </a:r>
          </a:p>
          <a:p>
            <a:pPr algn="ctr"/>
            <a:endParaRPr lang="pt-BR" sz="2000" b="1" dirty="0">
              <a:solidFill>
                <a:srgbClr val="002060"/>
              </a:solidFill>
              <a:latin typeface="Calibri" panose="020F0502020204030204" pitchFamily="34" charset="0"/>
              <a:cs typeface="Calibri" panose="020F0502020204030204" pitchFamily="34" charset="0"/>
            </a:endParaRPr>
          </a:p>
          <a:p>
            <a:pPr algn="ctr"/>
            <a:endParaRPr lang="pt-BR" sz="2000" b="1" dirty="0">
              <a:solidFill>
                <a:srgbClr val="002060"/>
              </a:solidFill>
              <a:latin typeface="Calibri" panose="020F0502020204030204" pitchFamily="34" charset="0"/>
              <a:cs typeface="Calibri" panose="020F0502020204030204" pitchFamily="34" charset="0"/>
            </a:endParaRPr>
          </a:p>
          <a:p>
            <a:pPr algn="ctr"/>
            <a:r>
              <a:rPr lang="pt-BR" sz="2000" b="1" dirty="0">
                <a:solidFill>
                  <a:srgbClr val="002060"/>
                </a:solidFill>
                <a:latin typeface="Calibri" panose="020F0502020204030204" pitchFamily="34" charset="0"/>
                <a:cs typeface="Calibri" panose="020F0502020204030204" pitchFamily="34" charset="0"/>
              </a:rPr>
              <a:t>Secretária Estadual de Desenvolvimento Econômico, Mineração e Energia</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Tree>
    <p:extLst>
      <p:ext uri="{BB962C8B-B14F-4D97-AF65-F5344CB8AC3E}">
        <p14:creationId xmlns:p14="http://schemas.microsoft.com/office/powerpoint/2010/main" val="318137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46">
            <a:extLst>
              <a:ext uri="{FF2B5EF4-FFF2-40B4-BE49-F238E27FC236}">
                <a16:creationId xmlns:a16="http://schemas.microsoft.com/office/drawing/2014/main" id="{784D735C-581A-21CF-99BB-A6D9D81F4BE1}"/>
              </a:ext>
            </a:extLst>
          </p:cNvPr>
          <p:cNvGrpSpPr/>
          <p:nvPr/>
        </p:nvGrpSpPr>
        <p:grpSpPr>
          <a:xfrm>
            <a:off x="477798" y="1853074"/>
            <a:ext cx="6327830" cy="4383134"/>
            <a:chOff x="5534430" y="2373373"/>
            <a:chExt cx="6327830" cy="3906666"/>
          </a:xfrm>
        </p:grpSpPr>
        <p:pic>
          <p:nvPicPr>
            <p:cNvPr id="5" name="Imagem 4">
              <a:extLst>
                <a:ext uri="{FF2B5EF4-FFF2-40B4-BE49-F238E27FC236}">
                  <a16:creationId xmlns:a16="http://schemas.microsoft.com/office/drawing/2014/main" id="{EB471C92-6F86-99FC-9539-C632FC4871EC}"/>
                </a:ext>
              </a:extLst>
            </p:cNvPr>
            <p:cNvPicPr>
              <a:picLocks noChangeAspect="1"/>
            </p:cNvPicPr>
            <p:nvPr/>
          </p:nvPicPr>
          <p:blipFill>
            <a:blip r:embed="rId2"/>
            <a:stretch>
              <a:fillRect/>
            </a:stretch>
          </p:blipFill>
          <p:spPr>
            <a:xfrm>
              <a:off x="5534430" y="2373373"/>
              <a:ext cx="6327830" cy="3693240"/>
            </a:xfrm>
            <a:prstGeom prst="rect">
              <a:avLst/>
            </a:prstGeom>
          </p:spPr>
        </p:pic>
        <p:sp>
          <p:nvSpPr>
            <p:cNvPr id="6" name="Retângulo 5">
              <a:extLst>
                <a:ext uri="{FF2B5EF4-FFF2-40B4-BE49-F238E27FC236}">
                  <a16:creationId xmlns:a16="http://schemas.microsoft.com/office/drawing/2014/main" id="{E1901692-D06D-92FF-43E3-CC2FC53684D0}"/>
                </a:ext>
              </a:extLst>
            </p:cNvPr>
            <p:cNvSpPr/>
            <p:nvPr/>
          </p:nvSpPr>
          <p:spPr>
            <a:xfrm>
              <a:off x="6986308" y="6033818"/>
              <a:ext cx="4826613" cy="246221"/>
            </a:xfrm>
            <a:prstGeom prst="rect">
              <a:avLst/>
            </a:prstGeom>
          </p:spPr>
          <p:txBody>
            <a:bodyPr wrap="square">
              <a:spAutoFit/>
            </a:bodyPr>
            <a:lstStyle/>
            <a:p>
              <a:r>
                <a:rPr lang="pt-BR" sz="1000" i="1" dirty="0">
                  <a:solidFill>
                    <a:schemeClr val="bg1">
                      <a:lumMod val="50000"/>
                    </a:schemeClr>
                  </a:solidFill>
                </a:rPr>
                <a:t>Fonte: Adaptado </a:t>
              </a:r>
              <a:r>
                <a:rPr lang="pt-BR" sz="1000" b="1" i="1" dirty="0">
                  <a:solidFill>
                    <a:schemeClr val="bg1">
                      <a:lumMod val="50000"/>
                    </a:schemeClr>
                  </a:solidFill>
                </a:rPr>
                <a:t>Atlas Brasileiro de Energia Solar </a:t>
              </a:r>
              <a:r>
                <a:rPr lang="pt-BR" sz="1000" i="1" dirty="0">
                  <a:solidFill>
                    <a:schemeClr val="bg1">
                      <a:lumMod val="50000"/>
                    </a:schemeClr>
                  </a:solidFill>
                </a:rPr>
                <a:t>(INPE, 2017)</a:t>
              </a:r>
            </a:p>
          </p:txBody>
        </p:sp>
        <p:pic>
          <p:nvPicPr>
            <p:cNvPr id="7" name="Imagem 6">
              <a:extLst>
                <a:ext uri="{FF2B5EF4-FFF2-40B4-BE49-F238E27FC236}">
                  <a16:creationId xmlns:a16="http://schemas.microsoft.com/office/drawing/2014/main" id="{D00360C2-37C8-F658-E04A-1C5387B94780}"/>
                </a:ext>
              </a:extLst>
            </p:cNvPr>
            <p:cNvPicPr>
              <a:picLocks noChangeAspect="1"/>
            </p:cNvPicPr>
            <p:nvPr/>
          </p:nvPicPr>
          <p:blipFill>
            <a:blip r:embed="rId3"/>
            <a:stretch>
              <a:fillRect/>
            </a:stretch>
          </p:blipFill>
          <p:spPr>
            <a:xfrm>
              <a:off x="5729362" y="5548237"/>
              <a:ext cx="6034220" cy="518376"/>
            </a:xfrm>
            <a:prstGeom prst="rect">
              <a:avLst/>
            </a:prstGeom>
          </p:spPr>
        </p:pic>
        <p:sp>
          <p:nvSpPr>
            <p:cNvPr id="8" name="Forma livre 29">
              <a:extLst>
                <a:ext uri="{FF2B5EF4-FFF2-40B4-BE49-F238E27FC236}">
                  <a16:creationId xmlns:a16="http://schemas.microsoft.com/office/drawing/2014/main" id="{C2579EE1-CB36-184D-3259-8C0446FE0AC4}"/>
                </a:ext>
              </a:extLst>
            </p:cNvPr>
            <p:cNvSpPr/>
            <p:nvPr/>
          </p:nvSpPr>
          <p:spPr>
            <a:xfrm>
              <a:off x="7957044" y="3225756"/>
              <a:ext cx="1882652" cy="1808972"/>
            </a:xfrm>
            <a:custGeom>
              <a:avLst/>
              <a:gdLst>
                <a:gd name="connsiteX0" fmla="*/ 171450 w 708804"/>
                <a:gd name="connsiteY0" fmla="*/ 28575 h 671401"/>
                <a:gd name="connsiteX1" fmla="*/ 187325 w 708804"/>
                <a:gd name="connsiteY1" fmla="*/ 15875 h 671401"/>
                <a:gd name="connsiteX2" fmla="*/ 193675 w 708804"/>
                <a:gd name="connsiteY2" fmla="*/ 6350 h 671401"/>
                <a:gd name="connsiteX3" fmla="*/ 212725 w 708804"/>
                <a:gd name="connsiteY3" fmla="*/ 0 h 671401"/>
                <a:gd name="connsiteX4" fmla="*/ 231775 w 708804"/>
                <a:gd name="connsiteY4" fmla="*/ 22225 h 671401"/>
                <a:gd name="connsiteX5" fmla="*/ 254000 w 708804"/>
                <a:gd name="connsiteY5" fmla="*/ 31750 h 671401"/>
                <a:gd name="connsiteX6" fmla="*/ 263525 w 708804"/>
                <a:gd name="connsiteY6" fmla="*/ 38100 h 671401"/>
                <a:gd name="connsiteX7" fmla="*/ 282575 w 708804"/>
                <a:gd name="connsiteY7" fmla="*/ 44450 h 671401"/>
                <a:gd name="connsiteX8" fmla="*/ 298450 w 708804"/>
                <a:gd name="connsiteY8" fmla="*/ 63500 h 671401"/>
                <a:gd name="connsiteX9" fmla="*/ 314325 w 708804"/>
                <a:gd name="connsiteY9" fmla="*/ 82550 h 671401"/>
                <a:gd name="connsiteX10" fmla="*/ 323850 w 708804"/>
                <a:gd name="connsiteY10" fmla="*/ 104775 h 671401"/>
                <a:gd name="connsiteX11" fmla="*/ 330200 w 708804"/>
                <a:gd name="connsiteY11" fmla="*/ 123825 h 671401"/>
                <a:gd name="connsiteX12" fmla="*/ 333375 w 708804"/>
                <a:gd name="connsiteY12" fmla="*/ 133350 h 671401"/>
                <a:gd name="connsiteX13" fmla="*/ 336550 w 708804"/>
                <a:gd name="connsiteY13" fmla="*/ 142875 h 671401"/>
                <a:gd name="connsiteX14" fmla="*/ 339725 w 708804"/>
                <a:gd name="connsiteY14" fmla="*/ 161925 h 671401"/>
                <a:gd name="connsiteX15" fmla="*/ 355600 w 708804"/>
                <a:gd name="connsiteY15" fmla="*/ 177800 h 671401"/>
                <a:gd name="connsiteX16" fmla="*/ 384175 w 708804"/>
                <a:gd name="connsiteY16" fmla="*/ 200025 h 671401"/>
                <a:gd name="connsiteX17" fmla="*/ 422275 w 708804"/>
                <a:gd name="connsiteY17" fmla="*/ 193675 h 671401"/>
                <a:gd name="connsiteX18" fmla="*/ 441325 w 708804"/>
                <a:gd name="connsiteY18" fmla="*/ 180975 h 671401"/>
                <a:gd name="connsiteX19" fmla="*/ 469900 w 708804"/>
                <a:gd name="connsiteY19" fmla="*/ 158750 h 671401"/>
                <a:gd name="connsiteX20" fmla="*/ 485775 w 708804"/>
                <a:gd name="connsiteY20" fmla="*/ 142875 h 671401"/>
                <a:gd name="connsiteX21" fmla="*/ 504825 w 708804"/>
                <a:gd name="connsiteY21" fmla="*/ 127000 h 671401"/>
                <a:gd name="connsiteX22" fmla="*/ 542925 w 708804"/>
                <a:gd name="connsiteY22" fmla="*/ 133350 h 671401"/>
                <a:gd name="connsiteX23" fmla="*/ 555625 w 708804"/>
                <a:gd name="connsiteY23" fmla="*/ 142875 h 671401"/>
                <a:gd name="connsiteX24" fmla="*/ 568325 w 708804"/>
                <a:gd name="connsiteY24" fmla="*/ 161925 h 671401"/>
                <a:gd name="connsiteX25" fmla="*/ 574675 w 708804"/>
                <a:gd name="connsiteY25" fmla="*/ 171450 h 671401"/>
                <a:gd name="connsiteX26" fmla="*/ 638175 w 708804"/>
                <a:gd name="connsiteY26" fmla="*/ 177800 h 671401"/>
                <a:gd name="connsiteX27" fmla="*/ 657225 w 708804"/>
                <a:gd name="connsiteY27" fmla="*/ 180975 h 671401"/>
                <a:gd name="connsiteX28" fmla="*/ 676275 w 708804"/>
                <a:gd name="connsiteY28" fmla="*/ 187325 h 671401"/>
                <a:gd name="connsiteX29" fmla="*/ 704850 w 708804"/>
                <a:gd name="connsiteY29" fmla="*/ 190500 h 671401"/>
                <a:gd name="connsiteX30" fmla="*/ 704850 w 708804"/>
                <a:gd name="connsiteY30" fmla="*/ 228600 h 671401"/>
                <a:gd name="connsiteX31" fmla="*/ 701675 w 708804"/>
                <a:gd name="connsiteY31" fmla="*/ 238125 h 671401"/>
                <a:gd name="connsiteX32" fmla="*/ 698500 w 708804"/>
                <a:gd name="connsiteY32" fmla="*/ 250825 h 671401"/>
                <a:gd name="connsiteX33" fmla="*/ 692150 w 708804"/>
                <a:gd name="connsiteY33" fmla="*/ 260350 h 671401"/>
                <a:gd name="connsiteX34" fmla="*/ 685800 w 708804"/>
                <a:gd name="connsiteY34" fmla="*/ 279400 h 671401"/>
                <a:gd name="connsiteX35" fmla="*/ 682625 w 708804"/>
                <a:gd name="connsiteY35" fmla="*/ 288925 h 671401"/>
                <a:gd name="connsiteX36" fmla="*/ 679450 w 708804"/>
                <a:gd name="connsiteY36" fmla="*/ 298450 h 671401"/>
                <a:gd name="connsiteX37" fmla="*/ 676275 w 708804"/>
                <a:gd name="connsiteY37" fmla="*/ 311150 h 671401"/>
                <a:gd name="connsiteX38" fmla="*/ 669925 w 708804"/>
                <a:gd name="connsiteY38" fmla="*/ 320675 h 671401"/>
                <a:gd name="connsiteX39" fmla="*/ 660400 w 708804"/>
                <a:gd name="connsiteY39" fmla="*/ 342900 h 671401"/>
                <a:gd name="connsiteX40" fmla="*/ 650875 w 708804"/>
                <a:gd name="connsiteY40" fmla="*/ 349250 h 671401"/>
                <a:gd name="connsiteX41" fmla="*/ 644525 w 708804"/>
                <a:gd name="connsiteY41" fmla="*/ 358775 h 671401"/>
                <a:gd name="connsiteX42" fmla="*/ 635000 w 708804"/>
                <a:gd name="connsiteY42" fmla="*/ 365125 h 671401"/>
                <a:gd name="connsiteX43" fmla="*/ 631825 w 708804"/>
                <a:gd name="connsiteY43" fmla="*/ 374650 h 671401"/>
                <a:gd name="connsiteX44" fmla="*/ 622300 w 708804"/>
                <a:gd name="connsiteY44" fmla="*/ 381000 h 671401"/>
                <a:gd name="connsiteX45" fmla="*/ 612775 w 708804"/>
                <a:gd name="connsiteY45" fmla="*/ 390525 h 671401"/>
                <a:gd name="connsiteX46" fmla="*/ 603250 w 708804"/>
                <a:gd name="connsiteY46" fmla="*/ 396875 h 671401"/>
                <a:gd name="connsiteX47" fmla="*/ 577850 w 708804"/>
                <a:gd name="connsiteY47" fmla="*/ 425450 h 671401"/>
                <a:gd name="connsiteX48" fmla="*/ 596900 w 708804"/>
                <a:gd name="connsiteY48" fmla="*/ 434975 h 671401"/>
                <a:gd name="connsiteX49" fmla="*/ 590550 w 708804"/>
                <a:gd name="connsiteY49" fmla="*/ 469900 h 671401"/>
                <a:gd name="connsiteX50" fmla="*/ 584200 w 708804"/>
                <a:gd name="connsiteY50" fmla="*/ 479425 h 671401"/>
                <a:gd name="connsiteX51" fmla="*/ 571500 w 708804"/>
                <a:gd name="connsiteY51" fmla="*/ 498475 h 671401"/>
                <a:gd name="connsiteX52" fmla="*/ 561975 w 708804"/>
                <a:gd name="connsiteY52" fmla="*/ 501650 h 671401"/>
                <a:gd name="connsiteX53" fmla="*/ 552450 w 708804"/>
                <a:gd name="connsiteY53" fmla="*/ 511175 h 671401"/>
                <a:gd name="connsiteX54" fmla="*/ 536575 w 708804"/>
                <a:gd name="connsiteY54" fmla="*/ 530225 h 671401"/>
                <a:gd name="connsiteX55" fmla="*/ 536575 w 708804"/>
                <a:gd name="connsiteY55" fmla="*/ 590550 h 671401"/>
                <a:gd name="connsiteX56" fmla="*/ 514350 w 708804"/>
                <a:gd name="connsiteY56" fmla="*/ 619125 h 671401"/>
                <a:gd name="connsiteX57" fmla="*/ 504825 w 708804"/>
                <a:gd name="connsiteY57" fmla="*/ 625475 h 671401"/>
                <a:gd name="connsiteX58" fmla="*/ 488950 w 708804"/>
                <a:gd name="connsiteY58" fmla="*/ 644525 h 671401"/>
                <a:gd name="connsiteX59" fmla="*/ 482600 w 708804"/>
                <a:gd name="connsiteY59" fmla="*/ 654050 h 671401"/>
                <a:gd name="connsiteX60" fmla="*/ 479425 w 708804"/>
                <a:gd name="connsiteY60" fmla="*/ 669925 h 671401"/>
                <a:gd name="connsiteX61" fmla="*/ 396875 w 708804"/>
                <a:gd name="connsiteY61" fmla="*/ 666750 h 671401"/>
                <a:gd name="connsiteX62" fmla="*/ 387350 w 708804"/>
                <a:gd name="connsiteY62" fmla="*/ 663575 h 671401"/>
                <a:gd name="connsiteX63" fmla="*/ 330200 w 708804"/>
                <a:gd name="connsiteY63" fmla="*/ 660400 h 671401"/>
                <a:gd name="connsiteX64" fmla="*/ 317500 w 708804"/>
                <a:gd name="connsiteY64" fmla="*/ 657225 h 671401"/>
                <a:gd name="connsiteX65" fmla="*/ 301625 w 708804"/>
                <a:gd name="connsiteY65" fmla="*/ 654050 h 671401"/>
                <a:gd name="connsiteX66" fmla="*/ 292100 w 708804"/>
                <a:gd name="connsiteY66" fmla="*/ 650875 h 671401"/>
                <a:gd name="connsiteX67" fmla="*/ 174625 w 708804"/>
                <a:gd name="connsiteY67" fmla="*/ 644525 h 671401"/>
                <a:gd name="connsiteX68" fmla="*/ 136525 w 708804"/>
                <a:gd name="connsiteY68" fmla="*/ 638175 h 671401"/>
                <a:gd name="connsiteX69" fmla="*/ 111125 w 708804"/>
                <a:gd name="connsiteY69" fmla="*/ 635000 h 671401"/>
                <a:gd name="connsiteX70" fmla="*/ 92075 w 708804"/>
                <a:gd name="connsiteY70" fmla="*/ 628650 h 671401"/>
                <a:gd name="connsiteX71" fmla="*/ 82550 w 708804"/>
                <a:gd name="connsiteY71" fmla="*/ 625475 h 671401"/>
                <a:gd name="connsiteX72" fmla="*/ 76200 w 708804"/>
                <a:gd name="connsiteY72" fmla="*/ 615950 h 671401"/>
                <a:gd name="connsiteX73" fmla="*/ 69850 w 708804"/>
                <a:gd name="connsiteY73" fmla="*/ 596900 h 671401"/>
                <a:gd name="connsiteX74" fmla="*/ 53975 w 708804"/>
                <a:gd name="connsiteY74" fmla="*/ 577850 h 671401"/>
                <a:gd name="connsiteX75" fmla="*/ 47625 w 708804"/>
                <a:gd name="connsiteY75" fmla="*/ 568325 h 671401"/>
                <a:gd name="connsiteX76" fmla="*/ 44450 w 708804"/>
                <a:gd name="connsiteY76" fmla="*/ 552450 h 671401"/>
                <a:gd name="connsiteX77" fmla="*/ 41275 w 708804"/>
                <a:gd name="connsiteY77" fmla="*/ 527050 h 671401"/>
                <a:gd name="connsiteX78" fmla="*/ 34925 w 708804"/>
                <a:gd name="connsiteY78" fmla="*/ 517525 h 671401"/>
                <a:gd name="connsiteX79" fmla="*/ 31750 w 708804"/>
                <a:gd name="connsiteY79" fmla="*/ 508000 h 671401"/>
                <a:gd name="connsiteX80" fmla="*/ 47625 w 708804"/>
                <a:gd name="connsiteY80" fmla="*/ 476250 h 671401"/>
                <a:gd name="connsiteX81" fmla="*/ 47625 w 708804"/>
                <a:gd name="connsiteY81" fmla="*/ 476250 h 671401"/>
                <a:gd name="connsiteX82" fmla="*/ 53975 w 708804"/>
                <a:gd name="connsiteY82" fmla="*/ 457200 h 671401"/>
                <a:gd name="connsiteX83" fmla="*/ 57150 w 708804"/>
                <a:gd name="connsiteY83" fmla="*/ 441325 h 671401"/>
                <a:gd name="connsiteX84" fmla="*/ 76200 w 708804"/>
                <a:gd name="connsiteY84" fmla="*/ 412750 h 671401"/>
                <a:gd name="connsiteX85" fmla="*/ 82550 w 708804"/>
                <a:gd name="connsiteY85" fmla="*/ 403225 h 671401"/>
                <a:gd name="connsiteX86" fmla="*/ 92075 w 708804"/>
                <a:gd name="connsiteY86" fmla="*/ 381000 h 671401"/>
                <a:gd name="connsiteX87" fmla="*/ 101600 w 708804"/>
                <a:gd name="connsiteY87" fmla="*/ 358775 h 671401"/>
                <a:gd name="connsiteX88" fmla="*/ 107950 w 708804"/>
                <a:gd name="connsiteY88" fmla="*/ 333375 h 671401"/>
                <a:gd name="connsiteX89" fmla="*/ 120650 w 708804"/>
                <a:gd name="connsiteY89" fmla="*/ 314325 h 671401"/>
                <a:gd name="connsiteX90" fmla="*/ 127000 w 708804"/>
                <a:gd name="connsiteY90" fmla="*/ 304800 h 671401"/>
                <a:gd name="connsiteX91" fmla="*/ 136525 w 708804"/>
                <a:gd name="connsiteY91" fmla="*/ 282575 h 671401"/>
                <a:gd name="connsiteX92" fmla="*/ 139700 w 708804"/>
                <a:gd name="connsiteY92" fmla="*/ 269875 h 671401"/>
                <a:gd name="connsiteX93" fmla="*/ 142875 w 708804"/>
                <a:gd name="connsiteY93" fmla="*/ 260350 h 671401"/>
                <a:gd name="connsiteX94" fmla="*/ 123825 w 708804"/>
                <a:gd name="connsiteY94" fmla="*/ 250825 h 671401"/>
                <a:gd name="connsiteX95" fmla="*/ 95250 w 708804"/>
                <a:gd name="connsiteY95" fmla="*/ 241300 h 671401"/>
                <a:gd name="connsiteX96" fmla="*/ 85725 w 708804"/>
                <a:gd name="connsiteY96" fmla="*/ 238125 h 671401"/>
                <a:gd name="connsiteX97" fmla="*/ 76200 w 708804"/>
                <a:gd name="connsiteY97" fmla="*/ 234950 h 671401"/>
                <a:gd name="connsiteX98" fmla="*/ 66675 w 708804"/>
                <a:gd name="connsiteY98" fmla="*/ 225425 h 671401"/>
                <a:gd name="connsiteX99" fmla="*/ 60325 w 708804"/>
                <a:gd name="connsiteY99" fmla="*/ 215900 h 671401"/>
                <a:gd name="connsiteX100" fmla="*/ 41275 w 708804"/>
                <a:gd name="connsiteY100" fmla="*/ 203200 h 671401"/>
                <a:gd name="connsiteX101" fmla="*/ 25400 w 708804"/>
                <a:gd name="connsiteY101" fmla="*/ 184150 h 671401"/>
                <a:gd name="connsiteX102" fmla="*/ 15875 w 708804"/>
                <a:gd name="connsiteY102" fmla="*/ 174625 h 671401"/>
                <a:gd name="connsiteX103" fmla="*/ 0 w 708804"/>
                <a:gd name="connsiteY103" fmla="*/ 146050 h 671401"/>
                <a:gd name="connsiteX104" fmla="*/ 3175 w 708804"/>
                <a:gd name="connsiteY104" fmla="*/ 136525 h 671401"/>
                <a:gd name="connsiteX105" fmla="*/ 15875 w 708804"/>
                <a:gd name="connsiteY105" fmla="*/ 133350 h 671401"/>
                <a:gd name="connsiteX106" fmla="*/ 9525 w 708804"/>
                <a:gd name="connsiteY106" fmla="*/ 101600 h 671401"/>
                <a:gd name="connsiteX107" fmla="*/ 12700 w 708804"/>
                <a:gd name="connsiteY107" fmla="*/ 85725 h 671401"/>
                <a:gd name="connsiteX108" fmla="*/ 41275 w 708804"/>
                <a:gd name="connsiteY108" fmla="*/ 63500 h 671401"/>
                <a:gd name="connsiteX109" fmla="*/ 50800 w 708804"/>
                <a:gd name="connsiteY109" fmla="*/ 57150 h 671401"/>
                <a:gd name="connsiteX110" fmla="*/ 76200 w 708804"/>
                <a:gd name="connsiteY110" fmla="*/ 50800 h 671401"/>
                <a:gd name="connsiteX111" fmla="*/ 88900 w 708804"/>
                <a:gd name="connsiteY111" fmla="*/ 47625 h 671401"/>
                <a:gd name="connsiteX112" fmla="*/ 98425 w 708804"/>
                <a:gd name="connsiteY112" fmla="*/ 41275 h 671401"/>
                <a:gd name="connsiteX113" fmla="*/ 171450 w 708804"/>
                <a:gd name="connsiteY113" fmla="*/ 28575 h 6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08804" h="671401">
                  <a:moveTo>
                    <a:pt x="171450" y="28575"/>
                  </a:moveTo>
                  <a:cubicBezTo>
                    <a:pt x="186267" y="24342"/>
                    <a:pt x="182533" y="20667"/>
                    <a:pt x="187325" y="15875"/>
                  </a:cubicBezTo>
                  <a:cubicBezTo>
                    <a:pt x="190023" y="13177"/>
                    <a:pt x="190439" y="8372"/>
                    <a:pt x="193675" y="6350"/>
                  </a:cubicBezTo>
                  <a:cubicBezTo>
                    <a:pt x="199351" y="2802"/>
                    <a:pt x="212725" y="0"/>
                    <a:pt x="212725" y="0"/>
                  </a:cubicBezTo>
                  <a:cubicBezTo>
                    <a:pt x="242480" y="5951"/>
                    <a:pt x="218686" y="-3953"/>
                    <a:pt x="231775" y="22225"/>
                  </a:cubicBezTo>
                  <a:cubicBezTo>
                    <a:pt x="234907" y="28490"/>
                    <a:pt x="249060" y="30515"/>
                    <a:pt x="254000" y="31750"/>
                  </a:cubicBezTo>
                  <a:cubicBezTo>
                    <a:pt x="257175" y="33867"/>
                    <a:pt x="260038" y="36550"/>
                    <a:pt x="263525" y="38100"/>
                  </a:cubicBezTo>
                  <a:cubicBezTo>
                    <a:pt x="269642" y="40818"/>
                    <a:pt x="282575" y="44450"/>
                    <a:pt x="282575" y="44450"/>
                  </a:cubicBezTo>
                  <a:cubicBezTo>
                    <a:pt x="298341" y="68099"/>
                    <a:pt x="278078" y="39054"/>
                    <a:pt x="298450" y="63500"/>
                  </a:cubicBezTo>
                  <a:cubicBezTo>
                    <a:pt x="320552" y="90022"/>
                    <a:pt x="286498" y="54723"/>
                    <a:pt x="314325" y="82550"/>
                  </a:cubicBezTo>
                  <a:cubicBezTo>
                    <a:pt x="322724" y="116145"/>
                    <a:pt x="311321" y="76584"/>
                    <a:pt x="323850" y="104775"/>
                  </a:cubicBezTo>
                  <a:cubicBezTo>
                    <a:pt x="326568" y="110892"/>
                    <a:pt x="328083" y="117475"/>
                    <a:pt x="330200" y="123825"/>
                  </a:cubicBezTo>
                  <a:lnTo>
                    <a:pt x="333375" y="133350"/>
                  </a:lnTo>
                  <a:cubicBezTo>
                    <a:pt x="334433" y="136525"/>
                    <a:pt x="336000" y="139574"/>
                    <a:pt x="336550" y="142875"/>
                  </a:cubicBezTo>
                  <a:cubicBezTo>
                    <a:pt x="337608" y="149225"/>
                    <a:pt x="337689" y="155818"/>
                    <a:pt x="339725" y="161925"/>
                  </a:cubicBezTo>
                  <a:cubicBezTo>
                    <a:pt x="343513" y="173288"/>
                    <a:pt x="347579" y="170670"/>
                    <a:pt x="355600" y="177800"/>
                  </a:cubicBezTo>
                  <a:cubicBezTo>
                    <a:pt x="381300" y="200644"/>
                    <a:pt x="364534" y="193478"/>
                    <a:pt x="384175" y="200025"/>
                  </a:cubicBezTo>
                  <a:cubicBezTo>
                    <a:pt x="389421" y="199442"/>
                    <a:pt x="412967" y="198846"/>
                    <a:pt x="422275" y="193675"/>
                  </a:cubicBezTo>
                  <a:cubicBezTo>
                    <a:pt x="428946" y="189969"/>
                    <a:pt x="435929" y="186371"/>
                    <a:pt x="441325" y="180975"/>
                  </a:cubicBezTo>
                  <a:cubicBezTo>
                    <a:pt x="462742" y="159558"/>
                    <a:pt x="451856" y="164765"/>
                    <a:pt x="469900" y="158750"/>
                  </a:cubicBezTo>
                  <a:cubicBezTo>
                    <a:pt x="481542" y="141288"/>
                    <a:pt x="469900" y="156104"/>
                    <a:pt x="485775" y="142875"/>
                  </a:cubicBezTo>
                  <a:cubicBezTo>
                    <a:pt x="510221" y="122503"/>
                    <a:pt x="481176" y="142766"/>
                    <a:pt x="504825" y="127000"/>
                  </a:cubicBezTo>
                  <a:cubicBezTo>
                    <a:pt x="509152" y="127481"/>
                    <a:pt x="533938" y="128214"/>
                    <a:pt x="542925" y="133350"/>
                  </a:cubicBezTo>
                  <a:cubicBezTo>
                    <a:pt x="547519" y="135975"/>
                    <a:pt x="552109" y="138920"/>
                    <a:pt x="555625" y="142875"/>
                  </a:cubicBezTo>
                  <a:cubicBezTo>
                    <a:pt x="560695" y="148579"/>
                    <a:pt x="564092" y="155575"/>
                    <a:pt x="568325" y="161925"/>
                  </a:cubicBezTo>
                  <a:cubicBezTo>
                    <a:pt x="570442" y="165100"/>
                    <a:pt x="571055" y="170243"/>
                    <a:pt x="574675" y="171450"/>
                  </a:cubicBezTo>
                  <a:cubicBezTo>
                    <a:pt x="601298" y="180324"/>
                    <a:pt x="580859" y="174428"/>
                    <a:pt x="638175" y="177800"/>
                  </a:cubicBezTo>
                  <a:cubicBezTo>
                    <a:pt x="644525" y="178858"/>
                    <a:pt x="650980" y="179414"/>
                    <a:pt x="657225" y="180975"/>
                  </a:cubicBezTo>
                  <a:cubicBezTo>
                    <a:pt x="663719" y="182598"/>
                    <a:pt x="669622" y="186586"/>
                    <a:pt x="676275" y="187325"/>
                  </a:cubicBezTo>
                  <a:lnTo>
                    <a:pt x="704850" y="190500"/>
                  </a:lnTo>
                  <a:cubicBezTo>
                    <a:pt x="710643" y="207879"/>
                    <a:pt x="709576" y="200243"/>
                    <a:pt x="704850" y="228600"/>
                  </a:cubicBezTo>
                  <a:cubicBezTo>
                    <a:pt x="704300" y="231901"/>
                    <a:pt x="702594" y="234907"/>
                    <a:pt x="701675" y="238125"/>
                  </a:cubicBezTo>
                  <a:cubicBezTo>
                    <a:pt x="700476" y="242321"/>
                    <a:pt x="700219" y="246814"/>
                    <a:pt x="698500" y="250825"/>
                  </a:cubicBezTo>
                  <a:cubicBezTo>
                    <a:pt x="696997" y="254332"/>
                    <a:pt x="693700" y="256863"/>
                    <a:pt x="692150" y="260350"/>
                  </a:cubicBezTo>
                  <a:cubicBezTo>
                    <a:pt x="689432" y="266467"/>
                    <a:pt x="687917" y="273050"/>
                    <a:pt x="685800" y="279400"/>
                  </a:cubicBezTo>
                  <a:lnTo>
                    <a:pt x="682625" y="288925"/>
                  </a:lnTo>
                  <a:cubicBezTo>
                    <a:pt x="681567" y="292100"/>
                    <a:pt x="680262" y="295203"/>
                    <a:pt x="679450" y="298450"/>
                  </a:cubicBezTo>
                  <a:cubicBezTo>
                    <a:pt x="678392" y="302683"/>
                    <a:pt x="677994" y="307139"/>
                    <a:pt x="676275" y="311150"/>
                  </a:cubicBezTo>
                  <a:cubicBezTo>
                    <a:pt x="674772" y="314657"/>
                    <a:pt x="671632" y="317262"/>
                    <a:pt x="669925" y="320675"/>
                  </a:cubicBezTo>
                  <a:cubicBezTo>
                    <a:pt x="664962" y="330601"/>
                    <a:pt x="668658" y="332990"/>
                    <a:pt x="660400" y="342900"/>
                  </a:cubicBezTo>
                  <a:cubicBezTo>
                    <a:pt x="657957" y="345831"/>
                    <a:pt x="654050" y="347133"/>
                    <a:pt x="650875" y="349250"/>
                  </a:cubicBezTo>
                  <a:cubicBezTo>
                    <a:pt x="648758" y="352425"/>
                    <a:pt x="647223" y="356077"/>
                    <a:pt x="644525" y="358775"/>
                  </a:cubicBezTo>
                  <a:cubicBezTo>
                    <a:pt x="641827" y="361473"/>
                    <a:pt x="637384" y="362145"/>
                    <a:pt x="635000" y="365125"/>
                  </a:cubicBezTo>
                  <a:cubicBezTo>
                    <a:pt x="632909" y="367738"/>
                    <a:pt x="633916" y="372037"/>
                    <a:pt x="631825" y="374650"/>
                  </a:cubicBezTo>
                  <a:cubicBezTo>
                    <a:pt x="629441" y="377630"/>
                    <a:pt x="625231" y="378557"/>
                    <a:pt x="622300" y="381000"/>
                  </a:cubicBezTo>
                  <a:cubicBezTo>
                    <a:pt x="618851" y="383875"/>
                    <a:pt x="616224" y="387650"/>
                    <a:pt x="612775" y="390525"/>
                  </a:cubicBezTo>
                  <a:cubicBezTo>
                    <a:pt x="609844" y="392968"/>
                    <a:pt x="606102" y="394340"/>
                    <a:pt x="603250" y="396875"/>
                  </a:cubicBezTo>
                  <a:cubicBezTo>
                    <a:pt x="585456" y="412692"/>
                    <a:pt x="587501" y="410973"/>
                    <a:pt x="577850" y="425450"/>
                  </a:cubicBezTo>
                  <a:cubicBezTo>
                    <a:pt x="580970" y="426490"/>
                    <a:pt x="596021" y="430579"/>
                    <a:pt x="596900" y="434975"/>
                  </a:cubicBezTo>
                  <a:cubicBezTo>
                    <a:pt x="597838" y="439666"/>
                    <a:pt x="594647" y="461706"/>
                    <a:pt x="590550" y="469900"/>
                  </a:cubicBezTo>
                  <a:cubicBezTo>
                    <a:pt x="588843" y="473313"/>
                    <a:pt x="585907" y="476012"/>
                    <a:pt x="584200" y="479425"/>
                  </a:cubicBezTo>
                  <a:cubicBezTo>
                    <a:pt x="578375" y="491075"/>
                    <a:pt x="585042" y="489447"/>
                    <a:pt x="571500" y="498475"/>
                  </a:cubicBezTo>
                  <a:cubicBezTo>
                    <a:pt x="568715" y="500331"/>
                    <a:pt x="565150" y="500592"/>
                    <a:pt x="561975" y="501650"/>
                  </a:cubicBezTo>
                  <a:cubicBezTo>
                    <a:pt x="558800" y="504825"/>
                    <a:pt x="555325" y="507726"/>
                    <a:pt x="552450" y="511175"/>
                  </a:cubicBezTo>
                  <a:cubicBezTo>
                    <a:pt x="530348" y="537697"/>
                    <a:pt x="564402" y="502398"/>
                    <a:pt x="536575" y="530225"/>
                  </a:cubicBezTo>
                  <a:cubicBezTo>
                    <a:pt x="538851" y="550710"/>
                    <a:pt x="543005" y="569975"/>
                    <a:pt x="536575" y="590550"/>
                  </a:cubicBezTo>
                  <a:cubicBezTo>
                    <a:pt x="534082" y="598528"/>
                    <a:pt x="521801" y="612916"/>
                    <a:pt x="514350" y="619125"/>
                  </a:cubicBezTo>
                  <a:cubicBezTo>
                    <a:pt x="511419" y="621568"/>
                    <a:pt x="508000" y="623358"/>
                    <a:pt x="504825" y="625475"/>
                  </a:cubicBezTo>
                  <a:cubicBezTo>
                    <a:pt x="489059" y="649124"/>
                    <a:pt x="509322" y="620079"/>
                    <a:pt x="488950" y="644525"/>
                  </a:cubicBezTo>
                  <a:cubicBezTo>
                    <a:pt x="486507" y="647456"/>
                    <a:pt x="484717" y="650875"/>
                    <a:pt x="482600" y="654050"/>
                  </a:cubicBezTo>
                  <a:cubicBezTo>
                    <a:pt x="481542" y="659342"/>
                    <a:pt x="484763" y="669134"/>
                    <a:pt x="479425" y="669925"/>
                  </a:cubicBezTo>
                  <a:cubicBezTo>
                    <a:pt x="452185" y="673961"/>
                    <a:pt x="424347" y="668645"/>
                    <a:pt x="396875" y="666750"/>
                  </a:cubicBezTo>
                  <a:cubicBezTo>
                    <a:pt x="393536" y="666520"/>
                    <a:pt x="390682" y="663892"/>
                    <a:pt x="387350" y="663575"/>
                  </a:cubicBezTo>
                  <a:cubicBezTo>
                    <a:pt x="368357" y="661766"/>
                    <a:pt x="349250" y="661458"/>
                    <a:pt x="330200" y="660400"/>
                  </a:cubicBezTo>
                  <a:cubicBezTo>
                    <a:pt x="325967" y="659342"/>
                    <a:pt x="321760" y="658172"/>
                    <a:pt x="317500" y="657225"/>
                  </a:cubicBezTo>
                  <a:cubicBezTo>
                    <a:pt x="312232" y="656054"/>
                    <a:pt x="306860" y="655359"/>
                    <a:pt x="301625" y="654050"/>
                  </a:cubicBezTo>
                  <a:cubicBezTo>
                    <a:pt x="298378" y="653238"/>
                    <a:pt x="295408" y="651384"/>
                    <a:pt x="292100" y="650875"/>
                  </a:cubicBezTo>
                  <a:cubicBezTo>
                    <a:pt x="259649" y="645883"/>
                    <a:pt x="196369" y="645330"/>
                    <a:pt x="174625" y="644525"/>
                  </a:cubicBezTo>
                  <a:cubicBezTo>
                    <a:pt x="155671" y="638207"/>
                    <a:pt x="169393" y="642042"/>
                    <a:pt x="136525" y="638175"/>
                  </a:cubicBezTo>
                  <a:lnTo>
                    <a:pt x="111125" y="635000"/>
                  </a:lnTo>
                  <a:lnTo>
                    <a:pt x="92075" y="628650"/>
                  </a:lnTo>
                  <a:lnTo>
                    <a:pt x="82550" y="625475"/>
                  </a:lnTo>
                  <a:cubicBezTo>
                    <a:pt x="80433" y="622300"/>
                    <a:pt x="77750" y="619437"/>
                    <a:pt x="76200" y="615950"/>
                  </a:cubicBezTo>
                  <a:cubicBezTo>
                    <a:pt x="73482" y="609833"/>
                    <a:pt x="73563" y="602469"/>
                    <a:pt x="69850" y="596900"/>
                  </a:cubicBezTo>
                  <a:cubicBezTo>
                    <a:pt x="54084" y="573251"/>
                    <a:pt x="74347" y="602296"/>
                    <a:pt x="53975" y="577850"/>
                  </a:cubicBezTo>
                  <a:cubicBezTo>
                    <a:pt x="51532" y="574919"/>
                    <a:pt x="49742" y="571500"/>
                    <a:pt x="47625" y="568325"/>
                  </a:cubicBezTo>
                  <a:cubicBezTo>
                    <a:pt x="46567" y="563033"/>
                    <a:pt x="45271" y="557784"/>
                    <a:pt x="44450" y="552450"/>
                  </a:cubicBezTo>
                  <a:cubicBezTo>
                    <a:pt x="43153" y="544017"/>
                    <a:pt x="43520" y="535282"/>
                    <a:pt x="41275" y="527050"/>
                  </a:cubicBezTo>
                  <a:cubicBezTo>
                    <a:pt x="40271" y="523369"/>
                    <a:pt x="36632" y="520938"/>
                    <a:pt x="34925" y="517525"/>
                  </a:cubicBezTo>
                  <a:cubicBezTo>
                    <a:pt x="33428" y="514532"/>
                    <a:pt x="32808" y="511175"/>
                    <a:pt x="31750" y="508000"/>
                  </a:cubicBezTo>
                  <a:cubicBezTo>
                    <a:pt x="36776" y="487896"/>
                    <a:pt x="32504" y="498931"/>
                    <a:pt x="47625" y="476250"/>
                  </a:cubicBezTo>
                  <a:lnTo>
                    <a:pt x="47625" y="476250"/>
                  </a:lnTo>
                  <a:cubicBezTo>
                    <a:pt x="49742" y="469900"/>
                    <a:pt x="52662" y="463764"/>
                    <a:pt x="53975" y="457200"/>
                  </a:cubicBezTo>
                  <a:cubicBezTo>
                    <a:pt x="55033" y="451908"/>
                    <a:pt x="54917" y="446238"/>
                    <a:pt x="57150" y="441325"/>
                  </a:cubicBezTo>
                  <a:lnTo>
                    <a:pt x="76200" y="412750"/>
                  </a:lnTo>
                  <a:lnTo>
                    <a:pt x="82550" y="403225"/>
                  </a:lnTo>
                  <a:cubicBezTo>
                    <a:pt x="91665" y="366764"/>
                    <a:pt x="78919" y="411697"/>
                    <a:pt x="92075" y="381000"/>
                  </a:cubicBezTo>
                  <a:cubicBezTo>
                    <a:pt x="104376" y="352297"/>
                    <a:pt x="85658" y="382688"/>
                    <a:pt x="101600" y="358775"/>
                  </a:cubicBezTo>
                  <a:cubicBezTo>
                    <a:pt x="102480" y="354377"/>
                    <a:pt x="104899" y="338867"/>
                    <a:pt x="107950" y="333375"/>
                  </a:cubicBezTo>
                  <a:cubicBezTo>
                    <a:pt x="111656" y="326704"/>
                    <a:pt x="116417" y="320675"/>
                    <a:pt x="120650" y="314325"/>
                  </a:cubicBezTo>
                  <a:lnTo>
                    <a:pt x="127000" y="304800"/>
                  </a:lnTo>
                  <a:cubicBezTo>
                    <a:pt x="136115" y="268339"/>
                    <a:pt x="123369" y="313272"/>
                    <a:pt x="136525" y="282575"/>
                  </a:cubicBezTo>
                  <a:cubicBezTo>
                    <a:pt x="138244" y="278564"/>
                    <a:pt x="138501" y="274071"/>
                    <a:pt x="139700" y="269875"/>
                  </a:cubicBezTo>
                  <a:cubicBezTo>
                    <a:pt x="140619" y="266657"/>
                    <a:pt x="141817" y="263525"/>
                    <a:pt x="142875" y="260350"/>
                  </a:cubicBezTo>
                  <a:cubicBezTo>
                    <a:pt x="108137" y="248771"/>
                    <a:pt x="160754" y="267238"/>
                    <a:pt x="123825" y="250825"/>
                  </a:cubicBezTo>
                  <a:lnTo>
                    <a:pt x="95250" y="241300"/>
                  </a:lnTo>
                  <a:lnTo>
                    <a:pt x="85725" y="238125"/>
                  </a:lnTo>
                  <a:lnTo>
                    <a:pt x="76200" y="234950"/>
                  </a:lnTo>
                  <a:cubicBezTo>
                    <a:pt x="73025" y="231775"/>
                    <a:pt x="69550" y="228874"/>
                    <a:pt x="66675" y="225425"/>
                  </a:cubicBezTo>
                  <a:cubicBezTo>
                    <a:pt x="64232" y="222494"/>
                    <a:pt x="63197" y="218413"/>
                    <a:pt x="60325" y="215900"/>
                  </a:cubicBezTo>
                  <a:cubicBezTo>
                    <a:pt x="54582" y="210874"/>
                    <a:pt x="46671" y="208596"/>
                    <a:pt x="41275" y="203200"/>
                  </a:cubicBezTo>
                  <a:cubicBezTo>
                    <a:pt x="13448" y="175373"/>
                    <a:pt x="47502" y="210672"/>
                    <a:pt x="25400" y="184150"/>
                  </a:cubicBezTo>
                  <a:cubicBezTo>
                    <a:pt x="22525" y="180701"/>
                    <a:pt x="18632" y="178169"/>
                    <a:pt x="15875" y="174625"/>
                  </a:cubicBezTo>
                  <a:cubicBezTo>
                    <a:pt x="3138" y="158249"/>
                    <a:pt x="4790" y="160421"/>
                    <a:pt x="0" y="146050"/>
                  </a:cubicBezTo>
                  <a:cubicBezTo>
                    <a:pt x="1058" y="142875"/>
                    <a:pt x="562" y="138616"/>
                    <a:pt x="3175" y="136525"/>
                  </a:cubicBezTo>
                  <a:cubicBezTo>
                    <a:pt x="6582" y="133799"/>
                    <a:pt x="14156" y="137361"/>
                    <a:pt x="15875" y="133350"/>
                  </a:cubicBezTo>
                  <a:cubicBezTo>
                    <a:pt x="17104" y="130482"/>
                    <a:pt x="10790" y="106659"/>
                    <a:pt x="9525" y="101600"/>
                  </a:cubicBezTo>
                  <a:cubicBezTo>
                    <a:pt x="10583" y="96308"/>
                    <a:pt x="10287" y="90552"/>
                    <a:pt x="12700" y="85725"/>
                  </a:cubicBezTo>
                  <a:cubicBezTo>
                    <a:pt x="16430" y="78264"/>
                    <a:pt x="37510" y="66010"/>
                    <a:pt x="41275" y="63500"/>
                  </a:cubicBezTo>
                  <a:cubicBezTo>
                    <a:pt x="44450" y="61383"/>
                    <a:pt x="47098" y="58075"/>
                    <a:pt x="50800" y="57150"/>
                  </a:cubicBezTo>
                  <a:lnTo>
                    <a:pt x="76200" y="50800"/>
                  </a:lnTo>
                  <a:lnTo>
                    <a:pt x="88900" y="47625"/>
                  </a:lnTo>
                  <a:cubicBezTo>
                    <a:pt x="92075" y="45508"/>
                    <a:pt x="94938" y="42825"/>
                    <a:pt x="98425" y="41275"/>
                  </a:cubicBezTo>
                  <a:cubicBezTo>
                    <a:pt x="117984" y="32582"/>
                    <a:pt x="156633" y="32808"/>
                    <a:pt x="171450" y="2857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 name="Retângulo 8">
            <a:extLst>
              <a:ext uri="{FF2B5EF4-FFF2-40B4-BE49-F238E27FC236}">
                <a16:creationId xmlns:a16="http://schemas.microsoft.com/office/drawing/2014/main" id="{49DB3C7A-77B2-DA70-35CD-50C4197DAD43}"/>
              </a:ext>
            </a:extLst>
          </p:cNvPr>
          <p:cNvSpPr/>
          <p:nvPr/>
        </p:nvSpPr>
        <p:spPr>
          <a:xfrm>
            <a:off x="7205678" y="2705457"/>
            <a:ext cx="4320714" cy="2031325"/>
          </a:xfrm>
          <a:prstGeom prst="rect">
            <a:avLst/>
          </a:prstGeom>
        </p:spPr>
        <p:txBody>
          <a:bodyPr wrap="square">
            <a:spAutoFit/>
          </a:bodyPr>
          <a:lstStyle/>
          <a:p>
            <a:pPr algn="ctr"/>
            <a:r>
              <a:rPr lang="pt-BR" dirty="0">
                <a:solidFill>
                  <a:srgbClr val="00B050"/>
                </a:solidFill>
              </a:rPr>
              <a:t>A região Norte recebe menos incidência solar por possuir um clima predominantemente equatorial, algumas áreas do estado do Pará contam com uma menor eficiência na geração de energia fotovoltaica. No entanto, isso não significa que o uso da tecnologia é inviável.</a:t>
            </a:r>
          </a:p>
        </p:txBody>
      </p:sp>
      <p:sp>
        <p:nvSpPr>
          <p:cNvPr id="10" name="Retângulo 9">
            <a:extLst>
              <a:ext uri="{FF2B5EF4-FFF2-40B4-BE49-F238E27FC236}">
                <a16:creationId xmlns:a16="http://schemas.microsoft.com/office/drawing/2014/main" id="{1A0C4D76-B75A-EC30-26D7-34C9D5A48C65}"/>
              </a:ext>
            </a:extLst>
          </p:cNvPr>
          <p:cNvSpPr/>
          <p:nvPr/>
        </p:nvSpPr>
        <p:spPr>
          <a:xfrm>
            <a:off x="477798" y="503553"/>
            <a:ext cx="7171584" cy="923330"/>
          </a:xfrm>
          <a:prstGeom prst="rect">
            <a:avLst/>
          </a:prstGeom>
        </p:spPr>
        <p:txBody>
          <a:bodyPr wrap="square">
            <a:spAutoFit/>
          </a:bodyPr>
          <a:lstStyle/>
          <a:p>
            <a:r>
              <a:rPr lang="pt-BR" dirty="0"/>
              <a:t>O </a:t>
            </a:r>
            <a:r>
              <a:rPr lang="pt-BR" b="1" dirty="0"/>
              <a:t>H2V</a:t>
            </a:r>
            <a:r>
              <a:rPr lang="pt-BR" dirty="0"/>
              <a:t> é uma </a:t>
            </a:r>
            <a:r>
              <a:rPr lang="pt-BR" b="1" dirty="0"/>
              <a:t>alternativa vantajosa </a:t>
            </a:r>
            <a:r>
              <a:rPr lang="pt-BR" dirty="0"/>
              <a:t>e segura para armazenar quantidades excedentes de energias eólica e solar. Basta direcionar o excedente para realizar eletrólise, gerar gás hidrogênio e armazená-lo.</a:t>
            </a:r>
          </a:p>
        </p:txBody>
      </p:sp>
    </p:spTree>
    <p:extLst>
      <p:ext uri="{BB962C8B-B14F-4D97-AF65-F5344CB8AC3E}">
        <p14:creationId xmlns:p14="http://schemas.microsoft.com/office/powerpoint/2010/main" val="281434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pic>
        <p:nvPicPr>
          <p:cNvPr id="2" name="Imagem 1">
            <a:extLst>
              <a:ext uri="{FF2B5EF4-FFF2-40B4-BE49-F238E27FC236}">
                <a16:creationId xmlns:a16="http://schemas.microsoft.com/office/drawing/2014/main" id="{D3203B4A-6D62-76AF-D011-F3970805A55A}"/>
              </a:ext>
            </a:extLst>
          </p:cNvPr>
          <p:cNvPicPr>
            <a:picLocks noChangeAspect="1"/>
          </p:cNvPicPr>
          <p:nvPr/>
        </p:nvPicPr>
        <p:blipFill>
          <a:blip r:embed="rId3"/>
          <a:stretch>
            <a:fillRect/>
          </a:stretch>
        </p:blipFill>
        <p:spPr>
          <a:xfrm>
            <a:off x="6201166" y="3953554"/>
            <a:ext cx="5394408" cy="2306006"/>
          </a:xfrm>
          <a:prstGeom prst="rect">
            <a:avLst/>
          </a:prstGeom>
        </p:spPr>
      </p:pic>
      <p:pic>
        <p:nvPicPr>
          <p:cNvPr id="3" name="Imagem 2">
            <a:extLst>
              <a:ext uri="{FF2B5EF4-FFF2-40B4-BE49-F238E27FC236}">
                <a16:creationId xmlns:a16="http://schemas.microsoft.com/office/drawing/2014/main" id="{A4EEFB81-D98F-6904-6E17-7A8D8095117A}"/>
              </a:ext>
            </a:extLst>
          </p:cNvPr>
          <p:cNvPicPr>
            <a:picLocks noChangeAspect="1"/>
          </p:cNvPicPr>
          <p:nvPr/>
        </p:nvPicPr>
        <p:blipFill>
          <a:blip r:embed="rId4"/>
          <a:stretch>
            <a:fillRect/>
          </a:stretch>
        </p:blipFill>
        <p:spPr>
          <a:xfrm>
            <a:off x="5077326" y="1034379"/>
            <a:ext cx="6518248" cy="3109987"/>
          </a:xfrm>
          <a:prstGeom prst="rect">
            <a:avLst/>
          </a:prstGeom>
        </p:spPr>
      </p:pic>
      <p:pic>
        <p:nvPicPr>
          <p:cNvPr id="4" name="Imagem 3">
            <a:extLst>
              <a:ext uri="{FF2B5EF4-FFF2-40B4-BE49-F238E27FC236}">
                <a16:creationId xmlns:a16="http://schemas.microsoft.com/office/drawing/2014/main" id="{5C220395-3572-1F8B-DA0C-09BDBA561EAA}"/>
              </a:ext>
            </a:extLst>
          </p:cNvPr>
          <p:cNvPicPr>
            <a:picLocks noChangeAspect="1"/>
          </p:cNvPicPr>
          <p:nvPr/>
        </p:nvPicPr>
        <p:blipFill>
          <a:blip r:embed="rId5"/>
          <a:stretch>
            <a:fillRect/>
          </a:stretch>
        </p:blipFill>
        <p:spPr>
          <a:xfrm>
            <a:off x="579329" y="1230707"/>
            <a:ext cx="5059917" cy="3078200"/>
          </a:xfrm>
          <a:prstGeom prst="rect">
            <a:avLst/>
          </a:prstGeom>
        </p:spPr>
      </p:pic>
      <p:sp>
        <p:nvSpPr>
          <p:cNvPr id="5" name="Retângulo 4">
            <a:extLst>
              <a:ext uri="{FF2B5EF4-FFF2-40B4-BE49-F238E27FC236}">
                <a16:creationId xmlns:a16="http://schemas.microsoft.com/office/drawing/2014/main" id="{AC99E9FB-F9F3-1456-ADD2-84B317BE25EF}"/>
              </a:ext>
            </a:extLst>
          </p:cNvPr>
          <p:cNvSpPr/>
          <p:nvPr/>
        </p:nvSpPr>
        <p:spPr>
          <a:xfrm>
            <a:off x="345518" y="4505234"/>
            <a:ext cx="5527537" cy="1754326"/>
          </a:xfrm>
          <a:prstGeom prst="rect">
            <a:avLst/>
          </a:prstGeom>
        </p:spPr>
        <p:txBody>
          <a:bodyPr wrap="square">
            <a:spAutoFit/>
          </a:bodyPr>
          <a:lstStyle/>
          <a:p>
            <a:pPr algn="just"/>
            <a:r>
              <a:rPr lang="pt-BR" dirty="0">
                <a:solidFill>
                  <a:srgbClr val="212529"/>
                </a:solidFill>
              </a:rPr>
              <a:t>Terminal com estrutura de cerca de R$ 300 milhões de investimento, construída com 70% de mão de obra paraense, tem capacidade de regaseificação de até </a:t>
            </a:r>
            <a:r>
              <a:rPr lang="pt-BR" b="1" dirty="0">
                <a:solidFill>
                  <a:srgbClr val="212529"/>
                </a:solidFill>
              </a:rPr>
              <a:t>15 milhões de metros cúbicos por dia</a:t>
            </a:r>
            <a:r>
              <a:rPr lang="pt-BR" dirty="0">
                <a:solidFill>
                  <a:srgbClr val="212529"/>
                </a:solidFill>
              </a:rPr>
              <a:t>. O que equivale a 22% de toda a demanda de gás natural do Brasil em 2022.  </a:t>
            </a:r>
            <a:endParaRPr lang="pt-BR" dirty="0"/>
          </a:p>
        </p:txBody>
      </p:sp>
    </p:spTree>
    <p:extLst>
      <p:ext uri="{BB962C8B-B14F-4D97-AF65-F5344CB8AC3E}">
        <p14:creationId xmlns:p14="http://schemas.microsoft.com/office/powerpoint/2010/main" val="400232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5" name="Título 1">
            <a:extLst>
              <a:ext uri="{FF2B5EF4-FFF2-40B4-BE49-F238E27FC236}">
                <a16:creationId xmlns:a16="http://schemas.microsoft.com/office/drawing/2014/main" id="{82ACF1BB-BE43-8A7E-0C13-8FA12768289E}"/>
              </a:ext>
            </a:extLst>
          </p:cNvPr>
          <p:cNvSpPr>
            <a:spLocks noGrp="1"/>
          </p:cNvSpPr>
          <p:nvPr>
            <p:ph type="ctrTitle"/>
          </p:nvPr>
        </p:nvSpPr>
        <p:spPr>
          <a:xfrm>
            <a:off x="799849" y="1706093"/>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Vocação do Estado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3. Incentivo Fiscal</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Tree>
    <p:extLst>
      <p:ext uri="{BB962C8B-B14F-4D97-AF65-F5344CB8AC3E}">
        <p14:creationId xmlns:p14="http://schemas.microsoft.com/office/powerpoint/2010/main" val="342652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sp>
      <p:grpSp>
        <p:nvGrpSpPr>
          <p:cNvPr id="3" name="Group 3"/>
          <p:cNvGrpSpPr/>
          <p:nvPr/>
        </p:nvGrpSpPr>
        <p:grpSpPr>
          <a:xfrm>
            <a:off x="0" y="0"/>
            <a:ext cx="12192000" cy="2057400"/>
            <a:chOff x="0" y="0"/>
            <a:chExt cx="4816593" cy="812800"/>
          </a:xfrm>
          <a:solidFill>
            <a:schemeClr val="accent1">
              <a:lumMod val="75000"/>
            </a:schemeClr>
          </a:solidFill>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grpFill/>
            <a:ln>
              <a:solidFill>
                <a:schemeClr val="accent1">
                  <a:lumMod val="75000"/>
                </a:schemeClr>
              </a:solidFill>
            </a:ln>
          </p:spPr>
        </p:sp>
        <p:sp>
          <p:nvSpPr>
            <p:cNvPr id="5" name="TextBox 5"/>
            <p:cNvSpPr txBox="1"/>
            <p:nvPr/>
          </p:nvSpPr>
          <p:spPr>
            <a:xfrm>
              <a:off x="0" y="-19050"/>
              <a:ext cx="4816593" cy="831850"/>
            </a:xfrm>
            <a:prstGeom prst="rect">
              <a:avLst/>
            </a:prstGeom>
            <a:grpFill/>
            <a:ln>
              <a:solidFill>
                <a:schemeClr val="accent1">
                  <a:lumMod val="75000"/>
                </a:schemeClr>
              </a:solidFill>
            </a:ln>
          </p:spPr>
          <p:txBody>
            <a:bodyPr lIns="33867" tIns="33867" rIns="33867" bIns="33867" rtlCol="0" anchor="ctr"/>
            <a:lstStyle/>
            <a:p>
              <a:pPr algn="ctr">
                <a:lnSpc>
                  <a:spcPts val="1906"/>
                </a:lnSpc>
              </a:pPr>
              <a:endParaRPr sz="1200"/>
            </a:p>
          </p:txBody>
        </p:sp>
      </p:grpSp>
      <p:sp>
        <p:nvSpPr>
          <p:cNvPr id="7" name="Freeform 7"/>
          <p:cNvSpPr/>
          <p:nvPr/>
        </p:nvSpPr>
        <p:spPr>
          <a:xfrm>
            <a:off x="203200" y="5664200"/>
            <a:ext cx="1370937" cy="958439"/>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0923144" y="154892"/>
            <a:ext cx="1014857" cy="958206"/>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112203" y="5928229"/>
            <a:ext cx="2970861" cy="487943"/>
          </a:xfrm>
          <a:custGeom>
            <a:avLst/>
            <a:gdLst/>
            <a:ahLst/>
            <a:cxnLst/>
            <a:rect l="l" t="t" r="r" b="b"/>
            <a:pathLst>
              <a:path w="4456291" h="731914">
                <a:moveTo>
                  <a:pt x="0" y="0"/>
                </a:moveTo>
                <a:lnTo>
                  <a:pt x="4456291" y="0"/>
                </a:lnTo>
                <a:lnTo>
                  <a:pt x="4456291" y="731914"/>
                </a:lnTo>
                <a:lnTo>
                  <a:pt x="0" y="731914"/>
                </a:lnTo>
                <a:lnTo>
                  <a:pt x="0" y="0"/>
                </a:lnTo>
                <a:close/>
              </a:path>
            </a:pathLst>
          </a:custGeom>
          <a:blipFill>
            <a:blip r:embed="rId8"/>
            <a:stretch>
              <a:fillRect/>
            </a:stretch>
          </a:blipFill>
        </p:spPr>
      </p:sp>
      <p:grpSp>
        <p:nvGrpSpPr>
          <p:cNvPr id="10" name="Group 10"/>
          <p:cNvGrpSpPr/>
          <p:nvPr/>
        </p:nvGrpSpPr>
        <p:grpSpPr>
          <a:xfrm>
            <a:off x="1057379" y="2242934"/>
            <a:ext cx="2502725" cy="1645474"/>
            <a:chOff x="0" y="0"/>
            <a:chExt cx="988731" cy="650064"/>
          </a:xfrm>
          <a:solidFill>
            <a:schemeClr val="accent1">
              <a:lumMod val="75000"/>
            </a:schemeClr>
          </a:solidFill>
        </p:grpSpPr>
        <p:sp>
          <p:nvSpPr>
            <p:cNvPr id="11" name="Freeform 11"/>
            <p:cNvSpPr/>
            <p:nvPr/>
          </p:nvSpPr>
          <p:spPr>
            <a:xfrm>
              <a:off x="0" y="0"/>
              <a:ext cx="988731" cy="650064"/>
            </a:xfrm>
            <a:custGeom>
              <a:avLst/>
              <a:gdLst/>
              <a:ahLst/>
              <a:cxnLst/>
              <a:rect l="l" t="t" r="r" b="b"/>
              <a:pathLst>
                <a:path w="988731" h="650064">
                  <a:moveTo>
                    <a:pt x="105175" y="0"/>
                  </a:moveTo>
                  <a:lnTo>
                    <a:pt x="883556" y="0"/>
                  </a:lnTo>
                  <a:cubicBezTo>
                    <a:pt x="941642" y="0"/>
                    <a:pt x="988731" y="47089"/>
                    <a:pt x="988731" y="105175"/>
                  </a:cubicBezTo>
                  <a:lnTo>
                    <a:pt x="988731" y="544888"/>
                  </a:lnTo>
                  <a:cubicBezTo>
                    <a:pt x="988731" y="602975"/>
                    <a:pt x="941642" y="650064"/>
                    <a:pt x="883556" y="650064"/>
                  </a:cubicBezTo>
                  <a:lnTo>
                    <a:pt x="105175" y="650064"/>
                  </a:lnTo>
                  <a:cubicBezTo>
                    <a:pt x="47089" y="650064"/>
                    <a:pt x="0" y="602975"/>
                    <a:pt x="0" y="544888"/>
                  </a:cubicBezTo>
                  <a:lnTo>
                    <a:pt x="0" y="105175"/>
                  </a:lnTo>
                  <a:cubicBezTo>
                    <a:pt x="0" y="47089"/>
                    <a:pt x="47089" y="0"/>
                    <a:pt x="105175" y="0"/>
                  </a:cubicBezTo>
                  <a:close/>
                </a:path>
              </a:pathLst>
            </a:custGeom>
            <a:grpFill/>
            <a:ln>
              <a:solidFill>
                <a:schemeClr val="accent1">
                  <a:lumMod val="75000"/>
                </a:schemeClr>
              </a:solidFill>
            </a:ln>
          </p:spPr>
        </p:sp>
        <p:sp>
          <p:nvSpPr>
            <p:cNvPr id="12" name="TextBox 12"/>
            <p:cNvSpPr txBox="1"/>
            <p:nvPr/>
          </p:nvSpPr>
          <p:spPr>
            <a:xfrm>
              <a:off x="0" y="-19050"/>
              <a:ext cx="988731" cy="669114"/>
            </a:xfrm>
            <a:prstGeom prst="rect">
              <a:avLst/>
            </a:prstGeom>
            <a:grpFill/>
            <a:ln>
              <a:solidFill>
                <a:schemeClr val="accent1">
                  <a:lumMod val="75000"/>
                </a:schemeClr>
              </a:solidFill>
            </a:ln>
          </p:spPr>
          <p:txBody>
            <a:bodyPr lIns="33867" tIns="33867" rIns="33867" bIns="33867" rtlCol="0" anchor="ctr"/>
            <a:lstStyle/>
            <a:p>
              <a:pPr algn="ctr">
                <a:lnSpc>
                  <a:spcPts val="1906"/>
                </a:lnSpc>
              </a:pPr>
              <a:endParaRPr sz="1200"/>
            </a:p>
          </p:txBody>
        </p:sp>
      </p:grpSp>
      <p:sp>
        <p:nvSpPr>
          <p:cNvPr id="13" name="TextBox 13"/>
          <p:cNvSpPr txBox="1"/>
          <p:nvPr/>
        </p:nvSpPr>
        <p:spPr>
          <a:xfrm>
            <a:off x="9797776" y="4481746"/>
            <a:ext cx="1550102" cy="179536"/>
          </a:xfrm>
          <a:prstGeom prst="rect">
            <a:avLst/>
          </a:prstGeom>
        </p:spPr>
        <p:txBody>
          <a:bodyPr lIns="0" tIns="0" rIns="0" bIns="0" rtlCol="0" anchor="t">
            <a:spAutoFit/>
          </a:bodyPr>
          <a:lstStyle/>
          <a:p>
            <a:pPr algn="ctr">
              <a:lnSpc>
                <a:spcPts val="1419"/>
              </a:lnSpc>
            </a:pPr>
            <a:r>
              <a:rPr lang="en-US" sz="1182" spc="59">
                <a:solidFill>
                  <a:srgbClr val="FFFBFB"/>
                </a:solidFill>
                <a:latin typeface="Open Sauce Bold"/>
              </a:rPr>
              <a:t>BIOCOMBUSTÍVEL</a:t>
            </a:r>
          </a:p>
        </p:txBody>
      </p:sp>
      <p:sp>
        <p:nvSpPr>
          <p:cNvPr id="14" name="TextBox 14"/>
          <p:cNvSpPr txBox="1"/>
          <p:nvPr/>
        </p:nvSpPr>
        <p:spPr>
          <a:xfrm>
            <a:off x="3480800" y="303923"/>
            <a:ext cx="5230400" cy="500137"/>
          </a:xfrm>
          <a:prstGeom prst="rect">
            <a:avLst/>
          </a:prstGeom>
        </p:spPr>
        <p:txBody>
          <a:bodyPr lIns="0" tIns="0" rIns="0" bIns="0" rtlCol="0" anchor="t">
            <a:spAutoFit/>
          </a:bodyPr>
          <a:lstStyle/>
          <a:p>
            <a:pPr algn="ctr">
              <a:lnSpc>
                <a:spcPts val="3908"/>
              </a:lnSpc>
              <a:spcBef>
                <a:spcPct val="0"/>
              </a:spcBef>
            </a:pPr>
            <a:r>
              <a:rPr lang="en-US" sz="3948" spc="138">
                <a:solidFill>
                  <a:srgbClr val="FFFFFF"/>
                </a:solidFill>
                <a:latin typeface="Codec Pro ExtraBold"/>
              </a:rPr>
              <a:t>SECOP</a:t>
            </a:r>
          </a:p>
        </p:txBody>
      </p:sp>
      <p:sp>
        <p:nvSpPr>
          <p:cNvPr id="15" name="TextBox 15"/>
          <p:cNvSpPr txBox="1"/>
          <p:nvPr/>
        </p:nvSpPr>
        <p:spPr>
          <a:xfrm>
            <a:off x="9792046" y="4431657"/>
            <a:ext cx="1611175" cy="179536"/>
          </a:xfrm>
          <a:prstGeom prst="rect">
            <a:avLst/>
          </a:prstGeom>
        </p:spPr>
        <p:txBody>
          <a:bodyPr lIns="0" tIns="0" rIns="0" bIns="0" rtlCol="0" anchor="t">
            <a:spAutoFit/>
          </a:bodyPr>
          <a:lstStyle/>
          <a:p>
            <a:pPr algn="ctr">
              <a:lnSpc>
                <a:spcPts val="1421"/>
              </a:lnSpc>
            </a:pPr>
            <a:r>
              <a:rPr lang="en-US" sz="1184" spc="59">
                <a:solidFill>
                  <a:srgbClr val="FFFBFB"/>
                </a:solidFill>
                <a:latin typeface="Open Sauce Bold"/>
              </a:rPr>
              <a:t>BIOCOMBUSTÍVEL</a:t>
            </a:r>
          </a:p>
        </p:txBody>
      </p:sp>
      <p:sp>
        <p:nvSpPr>
          <p:cNvPr id="16" name="TextBox 16"/>
          <p:cNvSpPr txBox="1"/>
          <p:nvPr/>
        </p:nvSpPr>
        <p:spPr>
          <a:xfrm>
            <a:off x="3435580" y="1003300"/>
            <a:ext cx="5320842" cy="708977"/>
          </a:xfrm>
          <a:prstGeom prst="rect">
            <a:avLst/>
          </a:prstGeom>
        </p:spPr>
        <p:txBody>
          <a:bodyPr lIns="0" tIns="0" rIns="0" bIns="0" rtlCol="0" anchor="t">
            <a:spAutoFit/>
          </a:bodyPr>
          <a:lstStyle/>
          <a:p>
            <a:pPr algn="ctr">
              <a:lnSpc>
                <a:spcPts val="1866"/>
              </a:lnSpc>
            </a:pPr>
            <a:r>
              <a:rPr lang="en-US" sz="1333">
                <a:solidFill>
                  <a:srgbClr val="FFFFFF"/>
                </a:solidFill>
                <a:latin typeface="Open Sans Bold"/>
              </a:rPr>
              <a:t>SECRETARIA OPERACIONAL DE COMISSÃO DA POLÍTICA DE INVESTIMENTO AO DESENVOLVIMENTO SOCIOECONOMICO DO ESTADO DO PARÁ  </a:t>
            </a:r>
          </a:p>
        </p:txBody>
      </p:sp>
      <p:grpSp>
        <p:nvGrpSpPr>
          <p:cNvPr id="17" name="Group 17"/>
          <p:cNvGrpSpPr/>
          <p:nvPr/>
        </p:nvGrpSpPr>
        <p:grpSpPr>
          <a:xfrm>
            <a:off x="4844638" y="4232883"/>
            <a:ext cx="2502725" cy="1645474"/>
            <a:chOff x="0" y="0"/>
            <a:chExt cx="988731" cy="650064"/>
          </a:xfrm>
          <a:solidFill>
            <a:schemeClr val="accent1">
              <a:lumMod val="75000"/>
            </a:schemeClr>
          </a:solidFill>
        </p:grpSpPr>
        <p:sp>
          <p:nvSpPr>
            <p:cNvPr id="18" name="Freeform 18"/>
            <p:cNvSpPr/>
            <p:nvPr/>
          </p:nvSpPr>
          <p:spPr>
            <a:xfrm>
              <a:off x="0" y="0"/>
              <a:ext cx="988731" cy="650064"/>
            </a:xfrm>
            <a:custGeom>
              <a:avLst/>
              <a:gdLst/>
              <a:ahLst/>
              <a:cxnLst/>
              <a:rect l="l" t="t" r="r" b="b"/>
              <a:pathLst>
                <a:path w="988731" h="650064">
                  <a:moveTo>
                    <a:pt x="105175" y="0"/>
                  </a:moveTo>
                  <a:lnTo>
                    <a:pt x="883556" y="0"/>
                  </a:lnTo>
                  <a:cubicBezTo>
                    <a:pt x="941642" y="0"/>
                    <a:pt x="988731" y="47089"/>
                    <a:pt x="988731" y="105175"/>
                  </a:cubicBezTo>
                  <a:lnTo>
                    <a:pt x="988731" y="544888"/>
                  </a:lnTo>
                  <a:cubicBezTo>
                    <a:pt x="988731" y="602975"/>
                    <a:pt x="941642" y="650064"/>
                    <a:pt x="883556" y="650064"/>
                  </a:cubicBezTo>
                  <a:lnTo>
                    <a:pt x="105175" y="650064"/>
                  </a:lnTo>
                  <a:cubicBezTo>
                    <a:pt x="47089" y="650064"/>
                    <a:pt x="0" y="602975"/>
                    <a:pt x="0" y="544888"/>
                  </a:cubicBezTo>
                  <a:lnTo>
                    <a:pt x="0" y="105175"/>
                  </a:lnTo>
                  <a:cubicBezTo>
                    <a:pt x="0" y="47089"/>
                    <a:pt x="47089" y="0"/>
                    <a:pt x="105175" y="0"/>
                  </a:cubicBezTo>
                  <a:close/>
                </a:path>
              </a:pathLst>
            </a:custGeom>
            <a:grpFill/>
            <a:ln>
              <a:solidFill>
                <a:schemeClr val="accent1">
                  <a:lumMod val="75000"/>
                </a:schemeClr>
              </a:solidFill>
            </a:ln>
          </p:spPr>
        </p:sp>
        <p:sp>
          <p:nvSpPr>
            <p:cNvPr id="19" name="TextBox 19"/>
            <p:cNvSpPr txBox="1"/>
            <p:nvPr/>
          </p:nvSpPr>
          <p:spPr>
            <a:xfrm>
              <a:off x="0" y="-19050"/>
              <a:ext cx="988731" cy="669114"/>
            </a:xfrm>
            <a:prstGeom prst="rect">
              <a:avLst/>
            </a:prstGeom>
            <a:grpFill/>
            <a:ln>
              <a:solidFill>
                <a:schemeClr val="accent1">
                  <a:lumMod val="75000"/>
                </a:schemeClr>
              </a:solidFill>
            </a:ln>
          </p:spPr>
          <p:txBody>
            <a:bodyPr lIns="33867" tIns="33867" rIns="33867" bIns="33867" rtlCol="0" anchor="ctr"/>
            <a:lstStyle/>
            <a:p>
              <a:pPr algn="ctr">
                <a:lnSpc>
                  <a:spcPts val="1906"/>
                </a:lnSpc>
              </a:pPr>
              <a:endParaRPr sz="1200"/>
            </a:p>
          </p:txBody>
        </p:sp>
      </p:grpSp>
      <p:grpSp>
        <p:nvGrpSpPr>
          <p:cNvPr id="20" name="Group 20"/>
          <p:cNvGrpSpPr/>
          <p:nvPr/>
        </p:nvGrpSpPr>
        <p:grpSpPr>
          <a:xfrm>
            <a:off x="8900496" y="2242934"/>
            <a:ext cx="2502725" cy="1645474"/>
            <a:chOff x="0" y="0"/>
            <a:chExt cx="988731" cy="650064"/>
          </a:xfrm>
          <a:solidFill>
            <a:schemeClr val="accent1">
              <a:lumMod val="75000"/>
            </a:schemeClr>
          </a:solidFill>
        </p:grpSpPr>
        <p:sp>
          <p:nvSpPr>
            <p:cNvPr id="21" name="Freeform 21"/>
            <p:cNvSpPr/>
            <p:nvPr/>
          </p:nvSpPr>
          <p:spPr>
            <a:xfrm>
              <a:off x="0" y="0"/>
              <a:ext cx="988731" cy="650064"/>
            </a:xfrm>
            <a:custGeom>
              <a:avLst/>
              <a:gdLst/>
              <a:ahLst/>
              <a:cxnLst/>
              <a:rect l="l" t="t" r="r" b="b"/>
              <a:pathLst>
                <a:path w="988731" h="650064">
                  <a:moveTo>
                    <a:pt x="105175" y="0"/>
                  </a:moveTo>
                  <a:lnTo>
                    <a:pt x="883556" y="0"/>
                  </a:lnTo>
                  <a:cubicBezTo>
                    <a:pt x="941642" y="0"/>
                    <a:pt x="988731" y="47089"/>
                    <a:pt x="988731" y="105175"/>
                  </a:cubicBezTo>
                  <a:lnTo>
                    <a:pt x="988731" y="544888"/>
                  </a:lnTo>
                  <a:cubicBezTo>
                    <a:pt x="988731" y="602975"/>
                    <a:pt x="941642" y="650064"/>
                    <a:pt x="883556" y="650064"/>
                  </a:cubicBezTo>
                  <a:lnTo>
                    <a:pt x="105175" y="650064"/>
                  </a:lnTo>
                  <a:cubicBezTo>
                    <a:pt x="47089" y="650064"/>
                    <a:pt x="0" y="602975"/>
                    <a:pt x="0" y="544888"/>
                  </a:cubicBezTo>
                  <a:lnTo>
                    <a:pt x="0" y="105175"/>
                  </a:lnTo>
                  <a:cubicBezTo>
                    <a:pt x="0" y="47089"/>
                    <a:pt x="47089" y="0"/>
                    <a:pt x="105175" y="0"/>
                  </a:cubicBezTo>
                  <a:close/>
                </a:path>
              </a:pathLst>
            </a:custGeom>
            <a:grpFill/>
            <a:ln>
              <a:solidFill>
                <a:schemeClr val="accent1">
                  <a:lumMod val="75000"/>
                </a:schemeClr>
              </a:solidFill>
            </a:ln>
          </p:spPr>
        </p:sp>
        <p:sp>
          <p:nvSpPr>
            <p:cNvPr id="22" name="TextBox 22"/>
            <p:cNvSpPr txBox="1"/>
            <p:nvPr/>
          </p:nvSpPr>
          <p:spPr>
            <a:xfrm>
              <a:off x="0" y="-19050"/>
              <a:ext cx="988731" cy="669114"/>
            </a:xfrm>
            <a:prstGeom prst="rect">
              <a:avLst/>
            </a:prstGeom>
            <a:grpFill/>
            <a:ln>
              <a:solidFill>
                <a:schemeClr val="accent1">
                  <a:lumMod val="75000"/>
                </a:schemeClr>
              </a:solidFill>
            </a:ln>
          </p:spPr>
          <p:txBody>
            <a:bodyPr lIns="33867" tIns="33867" rIns="33867" bIns="33867" rtlCol="0" anchor="ctr"/>
            <a:lstStyle/>
            <a:p>
              <a:pPr algn="ctr">
                <a:lnSpc>
                  <a:spcPts val="1906"/>
                </a:lnSpc>
              </a:pPr>
              <a:endParaRPr sz="1200"/>
            </a:p>
          </p:txBody>
        </p:sp>
      </p:grpSp>
      <p:sp>
        <p:nvSpPr>
          <p:cNvPr id="23" name="TextBox 23"/>
          <p:cNvSpPr txBox="1"/>
          <p:nvPr/>
        </p:nvSpPr>
        <p:spPr>
          <a:xfrm>
            <a:off x="1574138" y="2616938"/>
            <a:ext cx="1469209" cy="859723"/>
          </a:xfrm>
          <a:prstGeom prst="rect">
            <a:avLst/>
          </a:prstGeom>
        </p:spPr>
        <p:txBody>
          <a:bodyPr lIns="0" tIns="0" rIns="0" bIns="0" rtlCol="0" anchor="t">
            <a:spAutoFit/>
          </a:bodyPr>
          <a:lstStyle/>
          <a:p>
            <a:pPr algn="ctr">
              <a:lnSpc>
                <a:spcPts val="2333"/>
              </a:lnSpc>
            </a:pPr>
            <a:r>
              <a:rPr lang="en-US" sz="1666">
                <a:solidFill>
                  <a:srgbClr val="FFFFFF"/>
                </a:solidFill>
                <a:latin typeface="Open Sans Bold"/>
              </a:rPr>
              <a:t>GESTÃO DA POLÍTICA DE INCENTIVOS</a:t>
            </a:r>
          </a:p>
        </p:txBody>
      </p:sp>
      <p:sp>
        <p:nvSpPr>
          <p:cNvPr id="24" name="TextBox 24"/>
          <p:cNvSpPr txBox="1"/>
          <p:nvPr/>
        </p:nvSpPr>
        <p:spPr>
          <a:xfrm>
            <a:off x="5361396" y="4606887"/>
            <a:ext cx="1469209" cy="859723"/>
          </a:xfrm>
          <a:prstGeom prst="rect">
            <a:avLst/>
          </a:prstGeom>
        </p:spPr>
        <p:txBody>
          <a:bodyPr lIns="0" tIns="0" rIns="0" bIns="0" rtlCol="0" anchor="t">
            <a:spAutoFit/>
          </a:bodyPr>
          <a:lstStyle/>
          <a:p>
            <a:pPr algn="ctr">
              <a:lnSpc>
                <a:spcPts val="2333"/>
              </a:lnSpc>
            </a:pPr>
            <a:r>
              <a:rPr lang="en-US" sz="1666">
                <a:solidFill>
                  <a:srgbClr val="FFFFFF"/>
                </a:solidFill>
                <a:latin typeface="Open Sans Bold"/>
              </a:rPr>
              <a:t>CONCESSÃO DE INCENTIVOS</a:t>
            </a:r>
          </a:p>
        </p:txBody>
      </p:sp>
      <p:sp>
        <p:nvSpPr>
          <p:cNvPr id="25" name="TextBox 25"/>
          <p:cNvSpPr txBox="1"/>
          <p:nvPr/>
        </p:nvSpPr>
        <p:spPr>
          <a:xfrm>
            <a:off x="8950568" y="2616938"/>
            <a:ext cx="2402582" cy="859723"/>
          </a:xfrm>
          <a:prstGeom prst="rect">
            <a:avLst/>
          </a:prstGeom>
        </p:spPr>
        <p:txBody>
          <a:bodyPr lIns="0" tIns="0" rIns="0" bIns="0" rtlCol="0" anchor="t">
            <a:spAutoFit/>
          </a:bodyPr>
          <a:lstStyle/>
          <a:p>
            <a:pPr algn="ctr">
              <a:lnSpc>
                <a:spcPts val="2333"/>
              </a:lnSpc>
            </a:pPr>
            <a:r>
              <a:rPr lang="en-US" sz="1666">
                <a:solidFill>
                  <a:srgbClr val="FFFFFF"/>
                </a:solidFill>
                <a:latin typeface="Open Sans Bold"/>
              </a:rPr>
              <a:t>ACOMPANHAMENTOS DOS INCENTIVOS CONCEDIDOS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rotWithShape="1">
          <a:blip r:embed="rId2" cstate="print">
            <a:extLst>
              <a:ext uri="{28A0092B-C50C-407E-A947-70E740481C1C}">
                <a14:useLocalDpi xmlns:a14="http://schemas.microsoft.com/office/drawing/2010/main" val="0"/>
              </a:ext>
            </a:extLst>
          </a:blip>
          <a:srcRect l="236" t="12012" r="11571" b="13604"/>
          <a:stretch/>
        </p:blipFill>
        <p:spPr>
          <a:xfrm>
            <a:off x="0" y="-54865"/>
            <a:ext cx="12192000" cy="6382513"/>
          </a:xfrm>
          <a:prstGeom prst="rect">
            <a:avLst/>
          </a:prstGeom>
          <a:ln>
            <a:solidFill>
              <a:srgbClr val="0974B8"/>
            </a:solidFill>
          </a:ln>
        </p:spPr>
      </p:pic>
      <p:sp>
        <p:nvSpPr>
          <p:cNvPr id="10" name="Retângulo 9"/>
          <p:cNvSpPr/>
          <p:nvPr/>
        </p:nvSpPr>
        <p:spPr>
          <a:xfrm>
            <a:off x="301752" y="91440"/>
            <a:ext cx="11567160" cy="6088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850391" y="4237977"/>
            <a:ext cx="10469879" cy="699970"/>
          </a:xfrm>
          <a:prstGeom prst="rect">
            <a:avLst/>
          </a:prstGeom>
          <a:solidFill>
            <a:srgbClr val="19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a:p>
        </p:txBody>
      </p:sp>
      <p:sp>
        <p:nvSpPr>
          <p:cNvPr id="6" name="Retângulo 5"/>
          <p:cNvSpPr/>
          <p:nvPr/>
        </p:nvSpPr>
        <p:spPr>
          <a:xfrm>
            <a:off x="786385" y="996446"/>
            <a:ext cx="10533886" cy="390200"/>
          </a:xfrm>
          <a:prstGeom prst="rect">
            <a:avLst/>
          </a:prstGeom>
          <a:solidFill>
            <a:srgbClr val="19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786384" y="183192"/>
            <a:ext cx="10533887" cy="742950"/>
          </a:xfrm>
          <a:prstGeom prst="rect">
            <a:avLst/>
          </a:prstGeom>
          <a:solidFill>
            <a:srgbClr val="19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A10EF638-774B-45FC-578E-941BF83F61BC}"/>
              </a:ext>
            </a:extLst>
          </p:cNvPr>
          <p:cNvSpPr>
            <a:spLocks noGrp="1"/>
          </p:cNvSpPr>
          <p:nvPr>
            <p:ph type="title"/>
          </p:nvPr>
        </p:nvSpPr>
        <p:spPr>
          <a:xfrm>
            <a:off x="1021193" y="-23589"/>
            <a:ext cx="9771795" cy="868428"/>
          </a:xfrm>
        </p:spPr>
        <p:txBody>
          <a:bodyPr>
            <a:noAutofit/>
          </a:bodyPr>
          <a:lstStyle/>
          <a:p>
            <a:pPr algn="ctr"/>
            <a:r>
              <a:rPr lang="pt-BR" sz="2000" dirty="0">
                <a:solidFill>
                  <a:schemeClr val="bg1"/>
                </a:solidFill>
                <a:latin typeface="Arial Black" panose="020B0A04020102020204" pitchFamily="34" charset="0"/>
              </a:rPr>
              <a:t>SECRETARIA OPERACIONAL DE COMISSÃO DA POLÍTICA DE INCENTIVOS AO DESENVOLVIMENTO SOCIOECONÔMICO - SECOP </a:t>
            </a:r>
          </a:p>
        </p:txBody>
      </p:sp>
      <p:sp>
        <p:nvSpPr>
          <p:cNvPr id="3" name="Espaço Reservado para Conteúdo 2">
            <a:extLst>
              <a:ext uri="{FF2B5EF4-FFF2-40B4-BE49-F238E27FC236}">
                <a16:creationId xmlns:a16="http://schemas.microsoft.com/office/drawing/2014/main" id="{1EA2FC8C-B85B-3443-874A-298F854D0296}"/>
              </a:ext>
            </a:extLst>
          </p:cNvPr>
          <p:cNvSpPr>
            <a:spLocks noGrp="1"/>
          </p:cNvSpPr>
          <p:nvPr>
            <p:ph sz="half" idx="1"/>
          </p:nvPr>
        </p:nvSpPr>
        <p:spPr>
          <a:xfrm>
            <a:off x="925066" y="1445784"/>
            <a:ext cx="10320527" cy="702409"/>
          </a:xfrm>
        </p:spPr>
        <p:txBody>
          <a:bodyPr>
            <a:noAutofit/>
          </a:bodyPr>
          <a:lstStyle/>
          <a:p>
            <a:pPr marL="0" indent="0" algn="just">
              <a:buNone/>
            </a:pPr>
            <a:r>
              <a:rPr lang="pt-BR" dirty="0"/>
              <a:t>O Pará conta com </a:t>
            </a:r>
            <a:r>
              <a:rPr lang="pt-BR" b="1" dirty="0"/>
              <a:t>170</a:t>
            </a:r>
            <a:r>
              <a:rPr lang="pt-BR" dirty="0"/>
              <a:t> </a:t>
            </a:r>
            <a:r>
              <a:rPr lang="pt-BR" b="1" dirty="0"/>
              <a:t>empresas</a:t>
            </a:r>
            <a:r>
              <a:rPr lang="pt-BR" dirty="0"/>
              <a:t> incentivadas com projeção da geração de </a:t>
            </a:r>
            <a:r>
              <a:rPr lang="pt-BR" b="1" dirty="0"/>
              <a:t>40</a:t>
            </a:r>
            <a:r>
              <a:rPr lang="pt-BR" dirty="0"/>
              <a:t> </a:t>
            </a:r>
            <a:r>
              <a:rPr lang="pt-BR" b="1" dirty="0"/>
              <a:t>mil</a:t>
            </a:r>
            <a:r>
              <a:rPr lang="pt-BR" dirty="0"/>
              <a:t> empregos diretos e faturamento acima de R$110 bilhões, segundo dados estatísticos obtidos dos processos aprovados junto à SECOP.</a:t>
            </a:r>
          </a:p>
          <a:p>
            <a:pPr marL="0" indent="0">
              <a:buNone/>
            </a:pPr>
            <a:endParaRPr lang="pt-BR" dirty="0">
              <a:latin typeface="Bahnschrift SemiLight Condensed" panose="020B0502040204020203" pitchFamily="34" charset="0"/>
            </a:endParaRPr>
          </a:p>
        </p:txBody>
      </p:sp>
      <p:sp>
        <p:nvSpPr>
          <p:cNvPr id="8" name="Espaço Reservado para Conteúdo 2">
            <a:extLst>
              <a:ext uri="{FF2B5EF4-FFF2-40B4-BE49-F238E27FC236}">
                <a16:creationId xmlns:a16="http://schemas.microsoft.com/office/drawing/2014/main" id="{1EA2FC8C-B85B-3443-874A-298F854D0296}"/>
              </a:ext>
            </a:extLst>
          </p:cNvPr>
          <p:cNvSpPr>
            <a:spLocks noGrp="1"/>
          </p:cNvSpPr>
          <p:nvPr>
            <p:ph sz="half" idx="1"/>
          </p:nvPr>
        </p:nvSpPr>
        <p:spPr>
          <a:xfrm>
            <a:off x="1925600" y="5094736"/>
            <a:ext cx="7837484" cy="940304"/>
          </a:xfrm>
        </p:spPr>
        <p:txBody>
          <a:bodyPr>
            <a:noAutofit/>
          </a:bodyPr>
          <a:lstStyle/>
          <a:p>
            <a:pPr marL="0" indent="0" algn="ctr">
              <a:buNone/>
            </a:pPr>
            <a:r>
              <a:rPr lang="pt-BR" dirty="0"/>
              <a:t>Apresentar Projeto de Viabilidade Técnica, Econômica e Financeira à Sedeme, que será submetido à análise, aprovação e deliberações por parte da Comissão da Política de Incentivos.</a:t>
            </a:r>
          </a:p>
        </p:txBody>
      </p:sp>
      <p:sp>
        <p:nvSpPr>
          <p:cNvPr id="15" name="Retângulo 14"/>
          <p:cNvSpPr/>
          <p:nvPr/>
        </p:nvSpPr>
        <p:spPr>
          <a:xfrm>
            <a:off x="850391" y="2329746"/>
            <a:ext cx="10469879" cy="1751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7" name="Espaço Reservado para Conteúdo 2">
            <a:extLst>
              <a:ext uri="{FF2B5EF4-FFF2-40B4-BE49-F238E27FC236}">
                <a16:creationId xmlns:a16="http://schemas.microsoft.com/office/drawing/2014/main" id="{1EA2FC8C-B85B-3443-874A-298F854D0296}"/>
              </a:ext>
            </a:extLst>
          </p:cNvPr>
          <p:cNvSpPr>
            <a:spLocks noGrp="1"/>
          </p:cNvSpPr>
          <p:nvPr>
            <p:ph sz="half" idx="1"/>
          </p:nvPr>
        </p:nvSpPr>
        <p:spPr>
          <a:xfrm>
            <a:off x="1188664" y="2406923"/>
            <a:ext cx="8574420" cy="1530227"/>
          </a:xfrm>
          <a:noFill/>
        </p:spPr>
        <p:txBody>
          <a:bodyPr>
            <a:noAutofit/>
          </a:bodyPr>
          <a:lstStyle/>
          <a:p>
            <a:pPr marL="0" indent="0">
              <a:lnSpc>
                <a:spcPct val="100000"/>
              </a:lnSpc>
              <a:spcBef>
                <a:spcPts val="0"/>
              </a:spcBef>
              <a:spcAft>
                <a:spcPts val="0"/>
              </a:spcAft>
              <a:buNone/>
            </a:pPr>
            <a:r>
              <a:rPr lang="pt-BR" sz="1800" b="1" dirty="0">
                <a:solidFill>
                  <a:schemeClr val="bg1"/>
                </a:solidFill>
              </a:rPr>
              <a:t>PERCENTUAL DE REDUÇÃO</a:t>
            </a:r>
          </a:p>
          <a:p>
            <a:pPr marL="0" indent="0">
              <a:lnSpc>
                <a:spcPct val="100000"/>
              </a:lnSpc>
              <a:spcBef>
                <a:spcPts val="0"/>
              </a:spcBef>
              <a:spcAft>
                <a:spcPts val="0"/>
              </a:spcAft>
              <a:buNone/>
            </a:pPr>
            <a:r>
              <a:rPr lang="pt-BR" sz="1800" dirty="0">
                <a:solidFill>
                  <a:schemeClr val="bg1"/>
                </a:solidFill>
              </a:rPr>
              <a:t>Mínimo</a:t>
            </a:r>
            <a:r>
              <a:rPr lang="pt-BR" sz="1600" dirty="0">
                <a:solidFill>
                  <a:schemeClr val="bg1"/>
                </a:solidFill>
              </a:rPr>
              <a:t> </a:t>
            </a:r>
            <a:r>
              <a:rPr lang="pt-BR" b="1" dirty="0">
                <a:solidFill>
                  <a:schemeClr val="bg1"/>
                </a:solidFill>
              </a:rPr>
              <a:t>50%</a:t>
            </a:r>
            <a:r>
              <a:rPr lang="pt-BR" sz="1800" dirty="0">
                <a:solidFill>
                  <a:schemeClr val="bg1"/>
                </a:solidFill>
              </a:rPr>
              <a:t> e Máximo </a:t>
            </a:r>
            <a:r>
              <a:rPr lang="pt-BR" b="1" dirty="0">
                <a:solidFill>
                  <a:schemeClr val="bg1"/>
                </a:solidFill>
              </a:rPr>
              <a:t>95%</a:t>
            </a:r>
            <a:endParaRPr lang="pt-BR" sz="1600" b="1" dirty="0">
              <a:solidFill>
                <a:schemeClr val="bg1"/>
              </a:solidFill>
            </a:endParaRPr>
          </a:p>
          <a:p>
            <a:pPr marL="0" indent="0">
              <a:lnSpc>
                <a:spcPct val="100000"/>
              </a:lnSpc>
              <a:spcBef>
                <a:spcPts val="0"/>
              </a:spcBef>
              <a:spcAft>
                <a:spcPts val="0"/>
              </a:spcAft>
              <a:buNone/>
            </a:pPr>
            <a:r>
              <a:rPr lang="pt-BR" sz="1800" b="1" dirty="0">
                <a:solidFill>
                  <a:schemeClr val="bg1"/>
                </a:solidFill>
              </a:rPr>
              <a:t>PRAZO DE FRUIÇÃO</a:t>
            </a:r>
            <a:endParaRPr lang="pt-BR" sz="1800" dirty="0">
              <a:solidFill>
                <a:schemeClr val="bg1"/>
              </a:solidFill>
            </a:endParaRPr>
          </a:p>
          <a:p>
            <a:pPr marL="0" indent="0">
              <a:lnSpc>
                <a:spcPct val="100000"/>
              </a:lnSpc>
              <a:spcBef>
                <a:spcPts val="0"/>
              </a:spcBef>
              <a:spcAft>
                <a:spcPts val="0"/>
              </a:spcAft>
              <a:buNone/>
            </a:pPr>
            <a:r>
              <a:rPr lang="pt-BR" sz="1800" dirty="0">
                <a:solidFill>
                  <a:schemeClr val="bg1"/>
                </a:solidFill>
              </a:rPr>
              <a:t>Mínimo </a:t>
            </a:r>
            <a:r>
              <a:rPr lang="pt-BR" sz="1800" b="1" dirty="0">
                <a:solidFill>
                  <a:schemeClr val="bg1"/>
                </a:solidFill>
              </a:rPr>
              <a:t>7</a:t>
            </a:r>
            <a:r>
              <a:rPr lang="pt-BR" sz="1600" dirty="0">
                <a:solidFill>
                  <a:schemeClr val="bg1"/>
                </a:solidFill>
              </a:rPr>
              <a:t> </a:t>
            </a:r>
            <a:r>
              <a:rPr lang="pt-BR" sz="1800" dirty="0">
                <a:solidFill>
                  <a:schemeClr val="bg1"/>
                </a:solidFill>
              </a:rPr>
              <a:t>e Máximo </a:t>
            </a:r>
            <a:r>
              <a:rPr lang="pt-BR" sz="1800" b="1" dirty="0">
                <a:solidFill>
                  <a:schemeClr val="bg1"/>
                </a:solidFill>
              </a:rPr>
              <a:t>15 anos </a:t>
            </a:r>
            <a:r>
              <a:rPr lang="pt-BR" sz="1800" dirty="0">
                <a:solidFill>
                  <a:schemeClr val="bg1"/>
                </a:solidFill>
              </a:rPr>
              <a:t>podendo ter sucessivas prorrogações até o limite de mais </a:t>
            </a:r>
            <a:r>
              <a:rPr lang="pt-BR" sz="1800" b="1" dirty="0">
                <a:solidFill>
                  <a:schemeClr val="bg1"/>
                </a:solidFill>
              </a:rPr>
              <a:t>15 anos</a:t>
            </a:r>
            <a:r>
              <a:rPr lang="pt-BR" sz="1800" dirty="0">
                <a:solidFill>
                  <a:schemeClr val="bg1"/>
                </a:solidFill>
              </a:rPr>
              <a:t>. Totalizando assim </a:t>
            </a:r>
            <a:r>
              <a:rPr lang="pt-BR" sz="1800" b="1" dirty="0">
                <a:solidFill>
                  <a:schemeClr val="bg1"/>
                </a:solidFill>
              </a:rPr>
              <a:t>30 anos</a:t>
            </a:r>
            <a:r>
              <a:rPr lang="pt-BR" sz="1800" dirty="0">
                <a:solidFill>
                  <a:schemeClr val="bg1"/>
                </a:solidFill>
              </a:rPr>
              <a:t>.</a:t>
            </a:r>
          </a:p>
        </p:txBody>
      </p:sp>
      <p:sp>
        <p:nvSpPr>
          <p:cNvPr id="16" name="Espaço Reservado para Conteúdo 2">
            <a:extLst>
              <a:ext uri="{FF2B5EF4-FFF2-40B4-BE49-F238E27FC236}">
                <a16:creationId xmlns:a16="http://schemas.microsoft.com/office/drawing/2014/main" id="{1EA2FC8C-B85B-3443-874A-298F854D0296}"/>
              </a:ext>
            </a:extLst>
          </p:cNvPr>
          <p:cNvSpPr>
            <a:spLocks noGrp="1"/>
          </p:cNvSpPr>
          <p:nvPr>
            <p:ph sz="half" idx="1"/>
          </p:nvPr>
        </p:nvSpPr>
        <p:spPr>
          <a:xfrm>
            <a:off x="1557132" y="1055584"/>
            <a:ext cx="5465276" cy="318020"/>
          </a:xfrm>
        </p:spPr>
        <p:txBody>
          <a:bodyPr>
            <a:noAutofit/>
          </a:bodyPr>
          <a:lstStyle/>
          <a:p>
            <a:pPr marL="0" indent="0">
              <a:buNone/>
            </a:pPr>
            <a:r>
              <a:rPr lang="pt-BR" sz="1800" dirty="0">
                <a:solidFill>
                  <a:schemeClr val="bg1"/>
                </a:solidFill>
                <a:latin typeface="Arial Black" panose="020B0A04020102020204" pitchFamily="34" charset="0"/>
              </a:rPr>
              <a:t>INCENTIVOS FISCAIS </a:t>
            </a:r>
          </a:p>
          <a:p>
            <a:pPr marL="0" indent="0">
              <a:buNone/>
            </a:pPr>
            <a:endParaRPr lang="pt-BR" sz="1800" dirty="0">
              <a:latin typeface="Bahnschrift SemiLight Condensed" panose="020B0502040204020203" pitchFamily="34" charset="0"/>
            </a:endParaRPr>
          </a:p>
        </p:txBody>
      </p:sp>
      <p:sp>
        <p:nvSpPr>
          <p:cNvPr id="17" name="Espaço Reservado para Conteúdo 2">
            <a:extLst>
              <a:ext uri="{FF2B5EF4-FFF2-40B4-BE49-F238E27FC236}">
                <a16:creationId xmlns:a16="http://schemas.microsoft.com/office/drawing/2014/main" id="{1EA2FC8C-B85B-3443-874A-298F854D0296}"/>
              </a:ext>
            </a:extLst>
          </p:cNvPr>
          <p:cNvSpPr>
            <a:spLocks noGrp="1"/>
          </p:cNvSpPr>
          <p:nvPr>
            <p:ph sz="half" idx="1"/>
          </p:nvPr>
        </p:nvSpPr>
        <p:spPr>
          <a:xfrm>
            <a:off x="1657061" y="4329089"/>
            <a:ext cx="8676802" cy="272958"/>
          </a:xfrm>
        </p:spPr>
        <p:txBody>
          <a:bodyPr>
            <a:noAutofit/>
          </a:bodyPr>
          <a:lstStyle/>
          <a:p>
            <a:pPr marL="0" indent="0" algn="ctr">
              <a:buNone/>
            </a:pPr>
            <a:r>
              <a:rPr lang="pt-BR" sz="1800" dirty="0">
                <a:solidFill>
                  <a:schemeClr val="bg1"/>
                </a:solidFill>
                <a:latin typeface="Arial Black" panose="020B0A04020102020204" pitchFamily="34" charset="0"/>
              </a:rPr>
              <a:t>COMO SE HABILITAR PARA UTILIZAR A POLÍTICA DE INCENTIVOS FISCAIS NO ESTADO DO PARÁ?</a:t>
            </a:r>
            <a:endParaRPr lang="pt-BR" sz="1800" dirty="0">
              <a:latin typeface="Arial Black" panose="020B0A04020102020204" pitchFamily="34" charset="0"/>
            </a:endParaRPr>
          </a:p>
        </p:txBody>
      </p:sp>
      <p:pic>
        <p:nvPicPr>
          <p:cNvPr id="5" name="Picture 869">
            <a:extLst>
              <a:ext uri="{FF2B5EF4-FFF2-40B4-BE49-F238E27FC236}">
                <a16:creationId xmlns:a16="http://schemas.microsoft.com/office/drawing/2014/main" id="{3A86D932-384B-9135-F7DA-E6A9B4ABD7B9}"/>
              </a:ext>
            </a:extLst>
          </p:cNvPr>
          <p:cNvPicPr/>
          <p:nvPr/>
        </p:nvPicPr>
        <p:blipFill>
          <a:blip r:embed="rId3"/>
          <a:stretch>
            <a:fillRect/>
          </a:stretch>
        </p:blipFill>
        <p:spPr>
          <a:xfrm>
            <a:off x="9930384" y="5634138"/>
            <a:ext cx="1773741" cy="485775"/>
          </a:xfrm>
          <a:prstGeom prst="rect">
            <a:avLst/>
          </a:prstGeom>
        </p:spPr>
      </p:pic>
    </p:spTree>
    <p:extLst>
      <p:ext uri="{BB962C8B-B14F-4D97-AF65-F5344CB8AC3E}">
        <p14:creationId xmlns:p14="http://schemas.microsoft.com/office/powerpoint/2010/main" val="130763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30999" y="770733"/>
            <a:ext cx="9451211" cy="487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5" name="Retângulo 4"/>
          <p:cNvSpPr/>
          <p:nvPr/>
        </p:nvSpPr>
        <p:spPr>
          <a:xfrm>
            <a:off x="837749" y="223433"/>
            <a:ext cx="11012875" cy="420745"/>
          </a:xfrm>
          <a:prstGeom prst="rect">
            <a:avLst/>
          </a:prstGeom>
          <a:solidFill>
            <a:srgbClr val="097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A10EF638-774B-45FC-578E-941BF83F61BC}"/>
              </a:ext>
            </a:extLst>
          </p:cNvPr>
          <p:cNvSpPr txBox="1">
            <a:spLocks/>
          </p:cNvSpPr>
          <p:nvPr/>
        </p:nvSpPr>
        <p:spPr>
          <a:xfrm>
            <a:off x="987367" y="292249"/>
            <a:ext cx="5749349" cy="15863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1400" dirty="0">
                <a:solidFill>
                  <a:schemeClr val="bg1"/>
                </a:solidFill>
                <a:latin typeface="Arial Black" panose="020B0A04020102020204" pitchFamily="34" charset="0"/>
              </a:rPr>
              <a:t>CRITÉRIOS PARA AVALIAÇÃO DOS PROJETOS</a:t>
            </a:r>
          </a:p>
        </p:txBody>
      </p:sp>
      <p:pic>
        <p:nvPicPr>
          <p:cNvPr id="10" name="Imagem 9"/>
          <p:cNvPicPr>
            <a:picLocks noChangeAspect="1"/>
          </p:cNvPicPr>
          <p:nvPr/>
        </p:nvPicPr>
        <p:blipFill rotWithShape="1">
          <a:blip r:embed="rId2">
            <a:extLst>
              <a:ext uri="{BEBA8EAE-BF5A-486C-A8C5-ECC9F3942E4B}">
                <a14:imgProps xmlns:a14="http://schemas.microsoft.com/office/drawing/2010/main">
                  <a14:imgLayer r:embed="rId3">
                    <a14:imgEffect>
                      <a14:backgroundRemoval t="30079" b="38268" l="11744" r="69751"/>
                    </a14:imgEffect>
                  </a14:imgLayer>
                </a14:imgProps>
              </a:ext>
              <a:ext uri="{28A0092B-C50C-407E-A947-70E740481C1C}">
                <a14:useLocalDpi xmlns:a14="http://schemas.microsoft.com/office/drawing/2010/main" val="0"/>
              </a:ext>
            </a:extLst>
          </a:blip>
          <a:srcRect l="11292" t="29140" r="30090" b="60554"/>
          <a:stretch/>
        </p:blipFill>
        <p:spPr>
          <a:xfrm>
            <a:off x="751993" y="912690"/>
            <a:ext cx="7969960" cy="791630"/>
          </a:xfrm>
          <a:prstGeom prst="rect">
            <a:avLst/>
          </a:prstGeom>
        </p:spPr>
      </p:pic>
      <p:grpSp>
        <p:nvGrpSpPr>
          <p:cNvPr id="2" name="Grupo 1"/>
          <p:cNvGrpSpPr/>
          <p:nvPr/>
        </p:nvGrpSpPr>
        <p:grpSpPr>
          <a:xfrm>
            <a:off x="937801" y="2082456"/>
            <a:ext cx="8971107" cy="1698824"/>
            <a:chOff x="1166055" y="2605914"/>
            <a:chExt cx="8971107" cy="1698824"/>
          </a:xfrm>
        </p:grpSpPr>
        <p:grpSp>
          <p:nvGrpSpPr>
            <p:cNvPr id="23" name="Grupo 22"/>
            <p:cNvGrpSpPr/>
            <p:nvPr/>
          </p:nvGrpSpPr>
          <p:grpSpPr>
            <a:xfrm>
              <a:off x="1166055" y="2605914"/>
              <a:ext cx="8971107" cy="573666"/>
              <a:chOff x="1130961" y="3551855"/>
              <a:chExt cx="8971107" cy="573666"/>
            </a:xfrm>
          </p:grpSpPr>
          <p:sp>
            <p:nvSpPr>
              <p:cNvPr id="20" name="Rosca 19"/>
              <p:cNvSpPr/>
              <p:nvPr/>
            </p:nvSpPr>
            <p:spPr>
              <a:xfrm>
                <a:off x="1130961" y="3609473"/>
                <a:ext cx="168443" cy="149007"/>
              </a:xfrm>
              <a:prstGeom prst="donut">
                <a:avLst/>
              </a:prstGeom>
              <a:solidFill>
                <a:srgbClr val="EA5457"/>
              </a:solidFill>
              <a:ln>
                <a:solidFill>
                  <a:srgbClr val="EA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solidFill>
                    <a:schemeClr val="tx1"/>
                  </a:solidFill>
                </a:endParaRPr>
              </a:p>
            </p:txBody>
          </p:sp>
          <p:sp>
            <p:nvSpPr>
              <p:cNvPr id="21"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551855"/>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b="1" dirty="0"/>
                  <a:t>IMPLANTAÇÃO</a:t>
                </a:r>
              </a:p>
            </p:txBody>
          </p:sp>
          <p:sp>
            <p:nvSpPr>
              <p:cNvPr id="22"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765366"/>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dirty="0"/>
                  <a:t>Destinada a novos empreendimentos no Estado do Pará</a:t>
                </a:r>
              </a:p>
            </p:txBody>
          </p:sp>
        </p:grpSp>
        <p:grpSp>
          <p:nvGrpSpPr>
            <p:cNvPr id="24" name="Grupo 23"/>
            <p:cNvGrpSpPr/>
            <p:nvPr/>
          </p:nvGrpSpPr>
          <p:grpSpPr>
            <a:xfrm>
              <a:off x="1166055" y="3159758"/>
              <a:ext cx="8971107" cy="573666"/>
              <a:chOff x="1130961" y="3551855"/>
              <a:chExt cx="8971107" cy="573666"/>
            </a:xfrm>
          </p:grpSpPr>
          <p:sp>
            <p:nvSpPr>
              <p:cNvPr id="25" name="Rosca 24"/>
              <p:cNvSpPr/>
              <p:nvPr/>
            </p:nvSpPr>
            <p:spPr>
              <a:xfrm>
                <a:off x="1130961" y="3609473"/>
                <a:ext cx="168443" cy="149007"/>
              </a:xfrm>
              <a:prstGeom prst="donut">
                <a:avLst/>
              </a:prstGeom>
              <a:solidFill>
                <a:srgbClr val="EA5457"/>
              </a:solidFill>
              <a:ln>
                <a:solidFill>
                  <a:srgbClr val="EA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solidFill>
                    <a:schemeClr val="tx1"/>
                  </a:solidFill>
                </a:endParaRPr>
              </a:p>
            </p:txBody>
          </p:sp>
          <p:sp>
            <p:nvSpPr>
              <p:cNvPr id="26"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551855"/>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b="1" dirty="0"/>
                  <a:t>MODERNIZAÇÃO</a:t>
                </a:r>
              </a:p>
            </p:txBody>
          </p:sp>
          <p:sp>
            <p:nvSpPr>
              <p:cNvPr id="27"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765366"/>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dirty="0"/>
                  <a:t>Destinada a empreendimentos já instalados no Estado do Pará</a:t>
                </a:r>
              </a:p>
            </p:txBody>
          </p:sp>
        </p:grpSp>
        <p:grpSp>
          <p:nvGrpSpPr>
            <p:cNvPr id="28" name="Grupo 27"/>
            <p:cNvGrpSpPr/>
            <p:nvPr/>
          </p:nvGrpSpPr>
          <p:grpSpPr>
            <a:xfrm>
              <a:off x="1166055" y="3698414"/>
              <a:ext cx="8971107" cy="606324"/>
              <a:chOff x="1130961" y="3551855"/>
              <a:chExt cx="8971107" cy="606324"/>
            </a:xfrm>
          </p:grpSpPr>
          <p:sp>
            <p:nvSpPr>
              <p:cNvPr id="29" name="Rosca 28"/>
              <p:cNvSpPr/>
              <p:nvPr/>
            </p:nvSpPr>
            <p:spPr>
              <a:xfrm>
                <a:off x="1130961" y="3609473"/>
                <a:ext cx="168443" cy="149007"/>
              </a:xfrm>
              <a:prstGeom prst="donut">
                <a:avLst/>
              </a:prstGeom>
              <a:solidFill>
                <a:srgbClr val="EA5457"/>
              </a:solidFill>
              <a:ln>
                <a:solidFill>
                  <a:srgbClr val="EA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solidFill>
                    <a:schemeClr val="tx1"/>
                  </a:solidFill>
                </a:endParaRPr>
              </a:p>
            </p:txBody>
          </p:sp>
          <p:sp>
            <p:nvSpPr>
              <p:cNvPr id="30"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551855"/>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b="1" dirty="0"/>
                  <a:t>AQUISIÇÃO DE MÁQUINAS E EQUIPAMENTOS</a:t>
                </a:r>
              </a:p>
            </p:txBody>
          </p:sp>
          <p:sp>
            <p:nvSpPr>
              <p:cNvPr id="31"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798024"/>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800" dirty="0"/>
                  <a:t>Destinada à implantação ou inovação do parque industrial dos empreendimentos</a:t>
                </a:r>
              </a:p>
            </p:txBody>
          </p:sp>
        </p:grpSp>
      </p:grpSp>
      <p:grpSp>
        <p:nvGrpSpPr>
          <p:cNvPr id="34" name="Grupo 33"/>
          <p:cNvGrpSpPr/>
          <p:nvPr/>
        </p:nvGrpSpPr>
        <p:grpSpPr>
          <a:xfrm>
            <a:off x="1189905" y="4361822"/>
            <a:ext cx="8971107" cy="573666"/>
            <a:chOff x="1130961" y="3551855"/>
            <a:chExt cx="8971107" cy="573666"/>
          </a:xfrm>
        </p:grpSpPr>
        <p:sp>
          <p:nvSpPr>
            <p:cNvPr id="35" name="Rosca 34"/>
            <p:cNvSpPr/>
            <p:nvPr/>
          </p:nvSpPr>
          <p:spPr>
            <a:xfrm>
              <a:off x="1130961" y="3609473"/>
              <a:ext cx="168443" cy="149007"/>
            </a:xfrm>
            <a:prstGeom prst="donut">
              <a:avLst/>
            </a:prstGeom>
            <a:solidFill>
              <a:srgbClr val="0974B8"/>
            </a:solidFill>
            <a:ln>
              <a:solidFill>
                <a:srgbClr val="0974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solidFill>
                  <a:schemeClr val="tx1"/>
                </a:solidFill>
              </a:endParaRPr>
            </a:p>
          </p:txBody>
        </p:sp>
        <p:sp>
          <p:nvSpPr>
            <p:cNvPr id="36"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551855"/>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600" b="1" dirty="0"/>
                <a:t>INDÚSTRIA EM GERAL</a:t>
              </a:r>
              <a:endParaRPr lang="pt-BR" sz="1600" dirty="0"/>
            </a:p>
          </p:txBody>
        </p:sp>
        <p:sp>
          <p:nvSpPr>
            <p:cNvPr id="37"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765366"/>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1600" dirty="0"/>
                <a:t>Lei nº 6.913/2006  Decreto nº 2.490/2006</a:t>
              </a:r>
            </a:p>
          </p:txBody>
        </p:sp>
      </p:grpSp>
      <p:sp>
        <p:nvSpPr>
          <p:cNvPr id="40" name="Espaço Reservado para Conteúdo 2">
            <a:extLst>
              <a:ext uri="{FF2B5EF4-FFF2-40B4-BE49-F238E27FC236}">
                <a16:creationId xmlns:a16="http://schemas.microsoft.com/office/drawing/2014/main" id="{1EA2FC8C-B85B-3443-874A-298F854D0296}"/>
              </a:ext>
            </a:extLst>
          </p:cNvPr>
          <p:cNvSpPr txBox="1">
            <a:spLocks/>
          </p:cNvSpPr>
          <p:nvPr/>
        </p:nvSpPr>
        <p:spPr>
          <a:xfrm>
            <a:off x="5235527" y="4358466"/>
            <a:ext cx="6475797"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600" b="1" dirty="0"/>
              <a:t>INDÚSTRIA DO PESCADO E PECUÁRIA</a:t>
            </a:r>
            <a:endParaRPr lang="pt-BR" sz="1600" dirty="0"/>
          </a:p>
        </p:txBody>
      </p:sp>
      <p:sp>
        <p:nvSpPr>
          <p:cNvPr id="41" name="Espaço Reservado para Conteúdo 2">
            <a:extLst>
              <a:ext uri="{FF2B5EF4-FFF2-40B4-BE49-F238E27FC236}">
                <a16:creationId xmlns:a16="http://schemas.microsoft.com/office/drawing/2014/main" id="{1EA2FC8C-B85B-3443-874A-298F854D0296}"/>
              </a:ext>
            </a:extLst>
          </p:cNvPr>
          <p:cNvSpPr txBox="1">
            <a:spLocks/>
          </p:cNvSpPr>
          <p:nvPr/>
        </p:nvSpPr>
        <p:spPr>
          <a:xfrm>
            <a:off x="5235527" y="4571977"/>
            <a:ext cx="6475797"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600" dirty="0"/>
              <a:t>Lei nº 6.912/2006  Decreto nº 2.489/2006</a:t>
            </a:r>
          </a:p>
        </p:txBody>
      </p:sp>
      <p:grpSp>
        <p:nvGrpSpPr>
          <p:cNvPr id="42" name="Grupo 41"/>
          <p:cNvGrpSpPr/>
          <p:nvPr/>
        </p:nvGrpSpPr>
        <p:grpSpPr>
          <a:xfrm>
            <a:off x="1186005" y="4898412"/>
            <a:ext cx="8983139" cy="573666"/>
            <a:chOff x="1167057" y="3551855"/>
            <a:chExt cx="8983139" cy="573666"/>
          </a:xfrm>
        </p:grpSpPr>
        <p:sp>
          <p:nvSpPr>
            <p:cNvPr id="43" name="Rosca 42"/>
            <p:cNvSpPr/>
            <p:nvPr/>
          </p:nvSpPr>
          <p:spPr>
            <a:xfrm>
              <a:off x="1167057" y="3609473"/>
              <a:ext cx="168443" cy="149007"/>
            </a:xfrm>
            <a:prstGeom prst="donut">
              <a:avLst/>
            </a:prstGeom>
            <a:solidFill>
              <a:srgbClr val="0974B8"/>
            </a:solidFill>
            <a:ln>
              <a:solidFill>
                <a:srgbClr val="0974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solidFill>
                  <a:schemeClr val="tx1"/>
                </a:solidFill>
              </a:endParaRPr>
            </a:p>
          </p:txBody>
        </p:sp>
        <p:sp>
          <p:nvSpPr>
            <p:cNvPr id="44" name="Espaço Reservado para Conteúdo 2">
              <a:extLst>
                <a:ext uri="{FF2B5EF4-FFF2-40B4-BE49-F238E27FC236}">
                  <a16:creationId xmlns:a16="http://schemas.microsoft.com/office/drawing/2014/main" id="{1EA2FC8C-B85B-3443-874A-298F854D0296}"/>
                </a:ext>
              </a:extLst>
            </p:cNvPr>
            <p:cNvSpPr txBox="1">
              <a:spLocks/>
            </p:cNvSpPr>
            <p:nvPr/>
          </p:nvSpPr>
          <p:spPr>
            <a:xfrm>
              <a:off x="1360255" y="3551855"/>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600" b="1" dirty="0"/>
                <a:t>INDÚSTRIA DO AÇAI</a:t>
              </a:r>
              <a:endParaRPr lang="pt-BR" sz="1600" dirty="0"/>
            </a:p>
          </p:txBody>
        </p:sp>
        <p:sp>
          <p:nvSpPr>
            <p:cNvPr id="45" name="Espaço Reservado para Conteúdo 2">
              <a:extLst>
                <a:ext uri="{FF2B5EF4-FFF2-40B4-BE49-F238E27FC236}">
                  <a16:creationId xmlns:a16="http://schemas.microsoft.com/office/drawing/2014/main" id="{1EA2FC8C-B85B-3443-874A-298F854D0296}"/>
                </a:ext>
              </a:extLst>
            </p:cNvPr>
            <p:cNvSpPr txBox="1">
              <a:spLocks/>
            </p:cNvSpPr>
            <p:nvPr/>
          </p:nvSpPr>
          <p:spPr>
            <a:xfrm>
              <a:off x="1372287" y="3765366"/>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600" dirty="0"/>
                <a:t>Lei nº 6.915/2006   Decreto nº 1.522/2016  </a:t>
              </a:r>
            </a:p>
          </p:txBody>
        </p:sp>
      </p:grpSp>
      <p:grpSp>
        <p:nvGrpSpPr>
          <p:cNvPr id="46" name="Grupo 45"/>
          <p:cNvGrpSpPr/>
          <p:nvPr/>
        </p:nvGrpSpPr>
        <p:grpSpPr>
          <a:xfrm>
            <a:off x="5092997" y="4430076"/>
            <a:ext cx="8971107" cy="1106922"/>
            <a:chOff x="1130961" y="3018599"/>
            <a:chExt cx="8971107" cy="1106922"/>
          </a:xfrm>
        </p:grpSpPr>
        <p:sp>
          <p:nvSpPr>
            <p:cNvPr id="47" name="Rosca 46"/>
            <p:cNvSpPr/>
            <p:nvPr/>
          </p:nvSpPr>
          <p:spPr>
            <a:xfrm>
              <a:off x="1130961" y="3609473"/>
              <a:ext cx="168443" cy="149007"/>
            </a:xfrm>
            <a:prstGeom prst="donut">
              <a:avLst/>
            </a:prstGeom>
            <a:solidFill>
              <a:srgbClr val="0974B8"/>
            </a:solidFill>
            <a:ln>
              <a:solidFill>
                <a:srgbClr val="0974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solidFill>
                  <a:schemeClr val="tx1"/>
                </a:solidFill>
              </a:endParaRPr>
            </a:p>
          </p:txBody>
        </p:sp>
        <p:sp>
          <p:nvSpPr>
            <p:cNvPr id="48"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541222"/>
              <a:ext cx="8777909" cy="2206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600" b="1" dirty="0"/>
                <a:t>AGROINDÚSTRIA</a:t>
              </a:r>
              <a:endParaRPr lang="pt-BR" sz="1600" dirty="0"/>
            </a:p>
          </p:txBody>
        </p:sp>
        <p:sp>
          <p:nvSpPr>
            <p:cNvPr id="49" name="Espaço Reservado para Conteúdo 2">
              <a:extLst>
                <a:ext uri="{FF2B5EF4-FFF2-40B4-BE49-F238E27FC236}">
                  <a16:creationId xmlns:a16="http://schemas.microsoft.com/office/drawing/2014/main" id="{1EA2FC8C-B85B-3443-874A-298F854D0296}"/>
                </a:ext>
              </a:extLst>
            </p:cNvPr>
            <p:cNvSpPr txBox="1">
              <a:spLocks/>
            </p:cNvSpPr>
            <p:nvPr/>
          </p:nvSpPr>
          <p:spPr>
            <a:xfrm>
              <a:off x="1324159" y="3765366"/>
              <a:ext cx="8777909" cy="360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600" dirty="0"/>
                <a:t>Lei nº6.917/2006   Decreto nº2.492/2006</a:t>
              </a:r>
            </a:p>
          </p:txBody>
        </p:sp>
        <p:sp>
          <p:nvSpPr>
            <p:cNvPr id="57" name="Rosca 56"/>
            <p:cNvSpPr/>
            <p:nvPr/>
          </p:nvSpPr>
          <p:spPr>
            <a:xfrm>
              <a:off x="1130961" y="3018599"/>
              <a:ext cx="168443" cy="149007"/>
            </a:xfrm>
            <a:prstGeom prst="donut">
              <a:avLst/>
            </a:prstGeom>
            <a:solidFill>
              <a:srgbClr val="0974B8"/>
            </a:solidFill>
            <a:ln>
              <a:solidFill>
                <a:srgbClr val="0974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solidFill>
                  <a:schemeClr val="tx1"/>
                </a:solidFill>
              </a:endParaRPr>
            </a:p>
          </p:txBody>
        </p:sp>
      </p:grpSp>
      <p:grpSp>
        <p:nvGrpSpPr>
          <p:cNvPr id="3" name="Grupo 2"/>
          <p:cNvGrpSpPr/>
          <p:nvPr/>
        </p:nvGrpSpPr>
        <p:grpSpPr>
          <a:xfrm>
            <a:off x="6415098" y="1106634"/>
            <a:ext cx="5851330" cy="556980"/>
            <a:chOff x="5766231" y="1154280"/>
            <a:chExt cx="5851330" cy="556980"/>
          </a:xfrm>
        </p:grpSpPr>
        <p:sp>
          <p:nvSpPr>
            <p:cNvPr id="50" name="Título 1">
              <a:extLst>
                <a:ext uri="{FF2B5EF4-FFF2-40B4-BE49-F238E27FC236}">
                  <a16:creationId xmlns:a16="http://schemas.microsoft.com/office/drawing/2014/main" id="{A10EF638-774B-45FC-578E-941BF83F61BC}"/>
                </a:ext>
              </a:extLst>
            </p:cNvPr>
            <p:cNvSpPr txBox="1">
              <a:spLocks/>
            </p:cNvSpPr>
            <p:nvPr/>
          </p:nvSpPr>
          <p:spPr>
            <a:xfrm>
              <a:off x="6582537" y="1154280"/>
              <a:ext cx="5035024" cy="5137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pt-BR" sz="1200" b="1" dirty="0">
                  <a:solidFill>
                    <a:srgbClr val="0974B8"/>
                  </a:solidFill>
                  <a:latin typeface="Arial Black" panose="020B0A04020102020204" pitchFamily="34" charset="0"/>
                </a:rPr>
                <a:t>PROJETO</a:t>
              </a:r>
            </a:p>
            <a:p>
              <a:pPr algn="ctr">
                <a:spcBef>
                  <a:spcPts val="0"/>
                </a:spcBef>
              </a:pPr>
              <a:r>
                <a:rPr lang="pt-BR" sz="1200" b="1" dirty="0">
                  <a:solidFill>
                    <a:srgbClr val="0974B8"/>
                  </a:solidFill>
                  <a:latin typeface="Arial Black" panose="020B0A04020102020204" pitchFamily="34" charset="0"/>
                </a:rPr>
                <a:t>INCENTIVADO</a:t>
              </a:r>
              <a:endParaRPr lang="pt-BR" sz="1100" dirty="0">
                <a:solidFill>
                  <a:srgbClr val="0974B8"/>
                </a:solidFill>
              </a:endParaRPr>
            </a:p>
          </p:txBody>
        </p:sp>
        <p:sp>
          <p:nvSpPr>
            <p:cNvPr id="51" name="Título 1">
              <a:extLst>
                <a:ext uri="{FF2B5EF4-FFF2-40B4-BE49-F238E27FC236}">
                  <a16:creationId xmlns:a16="http://schemas.microsoft.com/office/drawing/2014/main" id="{A10EF638-774B-45FC-578E-941BF83F61BC}"/>
                </a:ext>
              </a:extLst>
            </p:cNvPr>
            <p:cNvSpPr txBox="1">
              <a:spLocks/>
            </p:cNvSpPr>
            <p:nvPr/>
          </p:nvSpPr>
          <p:spPr>
            <a:xfrm>
              <a:off x="5766231" y="1197496"/>
              <a:ext cx="5035024" cy="5137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pt-BR" sz="2000" b="1" dirty="0">
                  <a:solidFill>
                    <a:srgbClr val="0974B8"/>
                  </a:solidFill>
                  <a:latin typeface="Arial Black" panose="020B0A04020102020204" pitchFamily="34" charset="0"/>
                </a:rPr>
                <a:t>=</a:t>
              </a:r>
              <a:endParaRPr lang="pt-BR" sz="1800" dirty="0">
                <a:solidFill>
                  <a:srgbClr val="0974B8"/>
                </a:solidFill>
              </a:endParaRPr>
            </a:p>
          </p:txBody>
        </p:sp>
      </p:grpSp>
      <p:sp>
        <p:nvSpPr>
          <p:cNvPr id="52" name="Título 1">
            <a:extLst>
              <a:ext uri="{FF2B5EF4-FFF2-40B4-BE49-F238E27FC236}">
                <a16:creationId xmlns:a16="http://schemas.microsoft.com/office/drawing/2014/main" id="{A10EF638-774B-45FC-578E-941BF83F61BC}"/>
              </a:ext>
            </a:extLst>
          </p:cNvPr>
          <p:cNvSpPr txBox="1">
            <a:spLocks/>
          </p:cNvSpPr>
          <p:nvPr/>
        </p:nvSpPr>
        <p:spPr>
          <a:xfrm>
            <a:off x="1025021" y="1764195"/>
            <a:ext cx="5035024" cy="5137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pt-BR" sz="1800" b="1" dirty="0">
                <a:solidFill>
                  <a:srgbClr val="0974B8"/>
                </a:solidFill>
                <a:latin typeface="Arial Black" panose="020B0A04020102020204" pitchFamily="34" charset="0"/>
              </a:rPr>
              <a:t>MODALIDADES DE PROJETOS</a:t>
            </a:r>
          </a:p>
          <a:p>
            <a:pPr>
              <a:spcBef>
                <a:spcPts val="600"/>
              </a:spcBef>
            </a:pPr>
            <a:endParaRPr lang="pt-BR" sz="1600" dirty="0">
              <a:latin typeface="+mn-lt"/>
            </a:endParaRPr>
          </a:p>
        </p:txBody>
      </p:sp>
      <p:sp>
        <p:nvSpPr>
          <p:cNvPr id="54" name="Título 1">
            <a:extLst>
              <a:ext uri="{FF2B5EF4-FFF2-40B4-BE49-F238E27FC236}">
                <a16:creationId xmlns:a16="http://schemas.microsoft.com/office/drawing/2014/main" id="{A10EF638-774B-45FC-578E-941BF83F61BC}"/>
              </a:ext>
            </a:extLst>
          </p:cNvPr>
          <p:cNvSpPr txBox="1">
            <a:spLocks/>
          </p:cNvSpPr>
          <p:nvPr/>
        </p:nvSpPr>
        <p:spPr>
          <a:xfrm>
            <a:off x="987366" y="3968088"/>
            <a:ext cx="5035024" cy="2913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pt-BR" sz="1800" b="1" dirty="0">
                <a:solidFill>
                  <a:srgbClr val="0974B8"/>
                </a:solidFill>
                <a:latin typeface="Arial Black" panose="020B0A04020102020204" pitchFamily="34" charset="0"/>
              </a:rPr>
              <a:t>DESTINAÇÃO</a:t>
            </a:r>
          </a:p>
        </p:txBody>
      </p:sp>
      <p:pic>
        <p:nvPicPr>
          <p:cNvPr id="7" name="Picture 869">
            <a:extLst>
              <a:ext uri="{FF2B5EF4-FFF2-40B4-BE49-F238E27FC236}">
                <a16:creationId xmlns:a16="http://schemas.microsoft.com/office/drawing/2014/main" id="{05531E09-411A-8A4A-83CD-33D34C9178C4}"/>
              </a:ext>
            </a:extLst>
          </p:cNvPr>
          <p:cNvPicPr/>
          <p:nvPr/>
        </p:nvPicPr>
        <p:blipFill>
          <a:blip r:embed="rId4"/>
          <a:stretch>
            <a:fillRect/>
          </a:stretch>
        </p:blipFill>
        <p:spPr>
          <a:xfrm>
            <a:off x="8473425" y="5990357"/>
            <a:ext cx="3127375" cy="485775"/>
          </a:xfrm>
          <a:prstGeom prst="rect">
            <a:avLst/>
          </a:prstGeom>
        </p:spPr>
      </p:pic>
    </p:spTree>
    <p:extLst>
      <p:ext uri="{BB962C8B-B14F-4D97-AF65-F5344CB8AC3E}">
        <p14:creationId xmlns:p14="http://schemas.microsoft.com/office/powerpoint/2010/main" val="68020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2" name="Título 1">
            <a:extLst>
              <a:ext uri="{FF2B5EF4-FFF2-40B4-BE49-F238E27FC236}">
                <a16:creationId xmlns:a16="http://schemas.microsoft.com/office/drawing/2014/main" id="{F5ACA67C-ACCE-C907-3737-72100E2DD569}"/>
              </a:ext>
            </a:extLst>
          </p:cNvPr>
          <p:cNvSpPr>
            <a:spLocks noGrp="1"/>
          </p:cNvSpPr>
          <p:nvPr>
            <p:ph type="ctrTitle"/>
          </p:nvPr>
        </p:nvSpPr>
        <p:spPr>
          <a:xfrm>
            <a:off x="799849" y="1706093"/>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Vocação do Estado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3. Incentivo Fiscal</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4. Áreas X Demanda</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Tree>
    <p:extLst>
      <p:ext uri="{BB962C8B-B14F-4D97-AF65-F5344CB8AC3E}">
        <p14:creationId xmlns:p14="http://schemas.microsoft.com/office/powerpoint/2010/main" val="159906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4F56305-10A0-9EFA-7D3B-30EFDE30E796}"/>
              </a:ext>
            </a:extLst>
          </p:cNvPr>
          <p:cNvSpPr txBox="1"/>
          <p:nvPr/>
        </p:nvSpPr>
        <p:spPr>
          <a:xfrm>
            <a:off x="294894" y="384477"/>
            <a:ext cx="5619180" cy="5632311"/>
          </a:xfrm>
          <a:prstGeom prst="rect">
            <a:avLst/>
          </a:prstGeom>
          <a:noFill/>
        </p:spPr>
        <p:txBody>
          <a:bodyPr wrap="square">
            <a:spAutoFit/>
          </a:bodyPr>
          <a:lstStyle/>
          <a:p>
            <a:pPr algn="ctr"/>
            <a:r>
              <a:rPr lang="pt-BR" sz="2000" b="1" i="0" dirty="0">
                <a:solidFill>
                  <a:srgbClr val="080808"/>
                </a:solidFill>
                <a:effectLst/>
                <a:latin typeface="Segoe UI" panose="020B0502040204020203" pitchFamily="34" charset="0"/>
              </a:rPr>
              <a:t>DISTRITO INDUSTRIAL DE ANANINDEUA</a:t>
            </a:r>
          </a:p>
          <a:p>
            <a:pPr algn="l"/>
            <a:endParaRPr lang="pt-BR" sz="2000" b="1" i="0" dirty="0">
              <a:solidFill>
                <a:srgbClr val="080808"/>
              </a:solidFill>
              <a:effectLst/>
              <a:latin typeface="Segoe UI" panose="020B0502040204020203" pitchFamily="34" charset="0"/>
            </a:endParaRPr>
          </a:p>
          <a:p>
            <a:pPr algn="just"/>
            <a:r>
              <a:rPr lang="pt-BR" sz="2000" dirty="0">
                <a:solidFill>
                  <a:srgbClr val="080808"/>
                </a:solidFill>
                <a:latin typeface="Segoe UI" panose="020B0502040204020203" pitchFamily="34" charset="0"/>
              </a:rPr>
              <a:t>C</a:t>
            </a:r>
            <a:r>
              <a:rPr lang="pt-BR" sz="2000" b="0" i="0" dirty="0">
                <a:solidFill>
                  <a:srgbClr val="080808"/>
                </a:solidFill>
                <a:effectLst/>
                <a:latin typeface="Segoe UI" panose="020B0502040204020203" pitchFamily="34" charset="0"/>
              </a:rPr>
              <a:t>onta com aproximadamente 60 empresas em uma área de mais de 470 mil hectares. Está localizado em Ananindeua, com 4º maior PIB do Pará (2018/IBGE).</a:t>
            </a:r>
          </a:p>
          <a:p>
            <a:pPr algn="just"/>
            <a:endParaRPr lang="pt-BR" sz="2000" b="0" i="0" dirty="0">
              <a:solidFill>
                <a:srgbClr val="050505"/>
              </a:solidFill>
              <a:effectLst/>
              <a:latin typeface="Segoe UI" panose="020B0502040204020203" pitchFamily="34" charset="0"/>
            </a:endParaRPr>
          </a:p>
          <a:p>
            <a:pPr algn="just"/>
            <a:r>
              <a:rPr lang="pt-BR" sz="2000" b="0" i="0" dirty="0">
                <a:solidFill>
                  <a:srgbClr val="050505"/>
                </a:solidFill>
                <a:effectLst/>
                <a:latin typeface="Segoe UI" panose="020B0502040204020203" pitchFamily="34" charset="0"/>
              </a:rPr>
              <a:t>Com modais de transporte terrestre e marítimo disponíveis, o Distrito é estrategicamente importante para o desenvolvimento econômico e social da região.</a:t>
            </a:r>
          </a:p>
          <a:p>
            <a:pPr algn="just"/>
            <a:endParaRPr lang="pt-BR" sz="2000" b="0" i="0" dirty="0">
              <a:solidFill>
                <a:srgbClr val="050505"/>
              </a:solidFill>
              <a:effectLst/>
              <a:latin typeface="Segoe UI" panose="020B0502040204020203" pitchFamily="34" charset="0"/>
            </a:endParaRPr>
          </a:p>
          <a:p>
            <a:pPr algn="ctr"/>
            <a:r>
              <a:rPr lang="pt-BR" sz="2000" b="1" i="0" dirty="0">
                <a:solidFill>
                  <a:srgbClr val="000000"/>
                </a:solidFill>
                <a:effectLst/>
                <a:latin typeface="Segoe UI" panose="020B0502040204020203" pitchFamily="34" charset="0"/>
              </a:rPr>
              <a:t>PRINCIPAIS INDÚSTRIAS</a:t>
            </a:r>
            <a:endParaRPr lang="pt-BR" sz="2000" b="0" i="0" dirty="0">
              <a:solidFill>
                <a:srgbClr val="000000"/>
              </a:solidFill>
              <a:effectLst/>
              <a:latin typeface="Segoe UI" panose="020B0502040204020203" pitchFamily="34" charset="0"/>
            </a:endParaRPr>
          </a:p>
          <a:p>
            <a:pPr algn="just"/>
            <a:r>
              <a:rPr lang="pt-BR" sz="2000" b="0" i="0" dirty="0">
                <a:solidFill>
                  <a:srgbClr val="000000"/>
                </a:solidFill>
                <a:effectLst/>
                <a:latin typeface="Segoe UI" panose="020B0502040204020203" pitchFamily="34" charset="0"/>
              </a:rPr>
              <a:t>Mobiliárias, de alimentos e bebidas, farmacêuticas, couro, plástico, minerais não metálicos, papel, metalurgia, mecânica, transporte, borracha, química, de transporte e perfumaria.</a:t>
            </a:r>
          </a:p>
        </p:txBody>
      </p:sp>
      <p:pic>
        <p:nvPicPr>
          <p:cNvPr id="5" name="Imagem 4">
            <a:extLst>
              <a:ext uri="{FF2B5EF4-FFF2-40B4-BE49-F238E27FC236}">
                <a16:creationId xmlns:a16="http://schemas.microsoft.com/office/drawing/2014/main" id="{130BB806-6669-AD22-A11C-33AB1158A1B6}"/>
              </a:ext>
            </a:extLst>
          </p:cNvPr>
          <p:cNvPicPr>
            <a:picLocks noChangeAspect="1"/>
          </p:cNvPicPr>
          <p:nvPr/>
        </p:nvPicPr>
        <p:blipFill>
          <a:blip r:embed="rId2"/>
          <a:stretch>
            <a:fillRect/>
          </a:stretch>
        </p:blipFill>
        <p:spPr>
          <a:xfrm>
            <a:off x="6134481" y="859536"/>
            <a:ext cx="5762625" cy="5038343"/>
          </a:xfrm>
          <a:prstGeom prst="rect">
            <a:avLst/>
          </a:prstGeom>
        </p:spPr>
      </p:pic>
      <p:pic>
        <p:nvPicPr>
          <p:cNvPr id="2" name="Picture 869">
            <a:extLst>
              <a:ext uri="{FF2B5EF4-FFF2-40B4-BE49-F238E27FC236}">
                <a16:creationId xmlns:a16="http://schemas.microsoft.com/office/drawing/2014/main" id="{B53ED61E-F616-8F0A-FBE5-FEA5C7DEAE37}"/>
              </a:ext>
            </a:extLst>
          </p:cNvPr>
          <p:cNvPicPr/>
          <p:nvPr/>
        </p:nvPicPr>
        <p:blipFill>
          <a:blip r:embed="rId3"/>
          <a:stretch>
            <a:fillRect/>
          </a:stretch>
        </p:blipFill>
        <p:spPr>
          <a:xfrm>
            <a:off x="8769731" y="6135956"/>
            <a:ext cx="3127375" cy="485775"/>
          </a:xfrm>
          <a:prstGeom prst="rect">
            <a:avLst/>
          </a:prstGeom>
        </p:spPr>
      </p:pic>
    </p:spTree>
    <p:extLst>
      <p:ext uri="{BB962C8B-B14F-4D97-AF65-F5344CB8AC3E}">
        <p14:creationId xmlns:p14="http://schemas.microsoft.com/office/powerpoint/2010/main" val="210972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E738E4A-BCF8-EC6F-E3BE-862A54E65019}"/>
              </a:ext>
            </a:extLst>
          </p:cNvPr>
          <p:cNvSpPr txBox="1"/>
          <p:nvPr/>
        </p:nvSpPr>
        <p:spPr>
          <a:xfrm>
            <a:off x="314706" y="337816"/>
            <a:ext cx="5781294" cy="5632311"/>
          </a:xfrm>
          <a:prstGeom prst="rect">
            <a:avLst/>
          </a:prstGeom>
          <a:noFill/>
        </p:spPr>
        <p:txBody>
          <a:bodyPr wrap="square">
            <a:spAutoFit/>
          </a:bodyPr>
          <a:lstStyle/>
          <a:p>
            <a:pPr algn="ctr"/>
            <a:r>
              <a:rPr lang="pt-BR" sz="2000" b="1" i="0" dirty="0">
                <a:solidFill>
                  <a:srgbClr val="050505"/>
                </a:solidFill>
                <a:effectLst/>
                <a:latin typeface="Segoe UI" panose="020B0502040204020203" pitchFamily="34" charset="0"/>
              </a:rPr>
              <a:t>DISTRITO INDUSTRIAL DE BARCARENA</a:t>
            </a:r>
            <a:r>
              <a:rPr lang="pt-BR" sz="2000" b="0" i="0" dirty="0">
                <a:solidFill>
                  <a:srgbClr val="050505"/>
                </a:solidFill>
                <a:effectLst/>
                <a:latin typeface="Segoe UI" panose="020B0502040204020203" pitchFamily="34" charset="0"/>
              </a:rPr>
              <a:t> </a:t>
            </a:r>
          </a:p>
          <a:p>
            <a:pPr algn="just"/>
            <a:endParaRPr lang="pt-BR" sz="2000" dirty="0">
              <a:solidFill>
                <a:srgbClr val="050505"/>
              </a:solidFill>
              <a:latin typeface="Segoe UI" panose="020B0502040204020203" pitchFamily="34" charset="0"/>
            </a:endParaRPr>
          </a:p>
          <a:p>
            <a:pPr algn="just"/>
            <a:r>
              <a:rPr lang="pt-BR" sz="2000" dirty="0">
                <a:solidFill>
                  <a:srgbClr val="050505"/>
                </a:solidFill>
                <a:latin typeface="Segoe UI" panose="020B0502040204020203" pitchFamily="34" charset="0"/>
              </a:rPr>
              <a:t>C</a:t>
            </a:r>
            <a:r>
              <a:rPr lang="pt-BR" sz="2000" b="0" i="0" dirty="0">
                <a:solidFill>
                  <a:srgbClr val="050505"/>
                </a:solidFill>
                <a:effectLst/>
                <a:latin typeface="Segoe UI" panose="020B0502040204020203" pitchFamily="34" charset="0"/>
              </a:rPr>
              <a:t>onta com 94 empresas em uma área de mais de 8 mil hectares. Importante polo industrial, Barcarena é onde é feita a industrialização, beneficiamento e exportação de caulim, alumina, alumínio e cabos para transmissão de energia elétrica, entre outros</a:t>
            </a:r>
            <a:r>
              <a:rPr lang="pt-BR" sz="2000" dirty="0">
                <a:solidFill>
                  <a:srgbClr val="050505"/>
                </a:solidFill>
                <a:latin typeface="Segoe UI" panose="020B0502040204020203" pitchFamily="34" charset="0"/>
              </a:rPr>
              <a:t>, </a:t>
            </a:r>
            <a:r>
              <a:rPr lang="pt-BR" sz="2000" b="0" i="0" dirty="0">
                <a:solidFill>
                  <a:srgbClr val="050505"/>
                </a:solidFill>
                <a:effectLst/>
                <a:latin typeface="Segoe UI" panose="020B0502040204020203" pitchFamily="34" charset="0"/>
              </a:rPr>
              <a:t>possui o 8º maior PIB do estado (2018/IBGE)</a:t>
            </a:r>
          </a:p>
          <a:p>
            <a:pPr algn="just"/>
            <a:endParaRPr lang="pt-BR" sz="2000" dirty="0">
              <a:solidFill>
                <a:srgbClr val="050505"/>
              </a:solidFill>
              <a:latin typeface="Segoe UI" panose="020B0502040204020203" pitchFamily="34" charset="0"/>
            </a:endParaRPr>
          </a:p>
          <a:p>
            <a:pPr algn="just"/>
            <a:r>
              <a:rPr lang="pt-BR" sz="2000" b="0" i="0" dirty="0">
                <a:solidFill>
                  <a:srgbClr val="050505"/>
                </a:solidFill>
                <a:effectLst/>
                <a:latin typeface="Segoe UI" panose="020B0502040204020203" pitchFamily="34" charset="0"/>
              </a:rPr>
              <a:t>Localizado o maior porto do Estado: o Porto de Vila do Conde. </a:t>
            </a:r>
          </a:p>
          <a:p>
            <a:pPr algn="just"/>
            <a:endParaRPr lang="pt-BR" sz="2000" b="0" i="0" dirty="0">
              <a:solidFill>
                <a:srgbClr val="050505"/>
              </a:solidFill>
              <a:effectLst/>
              <a:latin typeface="Segoe UI" panose="020B0502040204020203" pitchFamily="34" charset="0"/>
            </a:endParaRPr>
          </a:p>
          <a:p>
            <a:pPr algn="ctr"/>
            <a:r>
              <a:rPr lang="pt-BR" sz="2000" b="1" i="0" dirty="0">
                <a:solidFill>
                  <a:srgbClr val="0C0707"/>
                </a:solidFill>
                <a:effectLst/>
                <a:latin typeface="Segoe UI" panose="020B0502040204020203" pitchFamily="34" charset="0"/>
              </a:rPr>
              <a:t>PRINCIPAIS INDÚSTRIAS</a:t>
            </a:r>
            <a:endParaRPr lang="pt-BR" sz="2000" b="1" dirty="0">
              <a:solidFill>
                <a:srgbClr val="0C0707"/>
              </a:solidFill>
              <a:latin typeface="Segoe UI" panose="020B0502040204020203" pitchFamily="34" charset="0"/>
            </a:endParaRPr>
          </a:p>
          <a:p>
            <a:pPr algn="just"/>
            <a:r>
              <a:rPr lang="pt-BR" sz="2000" b="0" i="0" dirty="0">
                <a:solidFill>
                  <a:srgbClr val="0C0707"/>
                </a:solidFill>
                <a:effectLst/>
                <a:latin typeface="Segoe UI" panose="020B0502040204020203" pitchFamily="34" charset="0"/>
              </a:rPr>
              <a:t>Produção mineral, mais especificamente caulim, alumina e alumínio, além da produção de semielaborados como cabos para transmissão de energia.</a:t>
            </a:r>
          </a:p>
        </p:txBody>
      </p:sp>
      <p:pic>
        <p:nvPicPr>
          <p:cNvPr id="5" name="Imagem 4">
            <a:extLst>
              <a:ext uri="{FF2B5EF4-FFF2-40B4-BE49-F238E27FC236}">
                <a16:creationId xmlns:a16="http://schemas.microsoft.com/office/drawing/2014/main" id="{09DDFE7B-431F-5CBF-CF71-BBCE63C453F6}"/>
              </a:ext>
            </a:extLst>
          </p:cNvPr>
          <p:cNvPicPr>
            <a:picLocks noChangeAspect="1"/>
          </p:cNvPicPr>
          <p:nvPr/>
        </p:nvPicPr>
        <p:blipFill>
          <a:blip r:embed="rId2"/>
          <a:stretch>
            <a:fillRect/>
          </a:stretch>
        </p:blipFill>
        <p:spPr>
          <a:xfrm>
            <a:off x="6267450" y="740664"/>
            <a:ext cx="5924550" cy="4901184"/>
          </a:xfrm>
          <a:prstGeom prst="rect">
            <a:avLst/>
          </a:prstGeom>
        </p:spPr>
      </p:pic>
      <p:pic>
        <p:nvPicPr>
          <p:cNvPr id="2" name="Picture 869">
            <a:extLst>
              <a:ext uri="{FF2B5EF4-FFF2-40B4-BE49-F238E27FC236}">
                <a16:creationId xmlns:a16="http://schemas.microsoft.com/office/drawing/2014/main" id="{BA51CB21-A0F2-84E9-D2FA-E1FDBB63D510}"/>
              </a:ext>
            </a:extLst>
          </p:cNvPr>
          <p:cNvPicPr/>
          <p:nvPr/>
        </p:nvPicPr>
        <p:blipFill>
          <a:blip r:embed="rId3"/>
          <a:stretch>
            <a:fillRect/>
          </a:stretch>
        </p:blipFill>
        <p:spPr>
          <a:xfrm>
            <a:off x="8596618" y="6006703"/>
            <a:ext cx="3127375" cy="485775"/>
          </a:xfrm>
          <a:prstGeom prst="rect">
            <a:avLst/>
          </a:prstGeom>
        </p:spPr>
      </p:pic>
    </p:spTree>
    <p:extLst>
      <p:ext uri="{BB962C8B-B14F-4D97-AF65-F5344CB8AC3E}">
        <p14:creationId xmlns:p14="http://schemas.microsoft.com/office/powerpoint/2010/main" val="333371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641A869-5742-554B-C031-6C0B9CCDBF63}"/>
              </a:ext>
            </a:extLst>
          </p:cNvPr>
          <p:cNvPicPr>
            <a:picLocks noChangeAspect="1"/>
          </p:cNvPicPr>
          <p:nvPr/>
        </p:nvPicPr>
        <p:blipFill>
          <a:blip r:embed="rId2"/>
          <a:stretch>
            <a:fillRect/>
          </a:stretch>
        </p:blipFill>
        <p:spPr>
          <a:xfrm>
            <a:off x="6229731" y="973711"/>
            <a:ext cx="5657850" cy="4093427"/>
          </a:xfrm>
          <a:prstGeom prst="rect">
            <a:avLst/>
          </a:prstGeom>
        </p:spPr>
      </p:pic>
      <p:sp>
        <p:nvSpPr>
          <p:cNvPr id="5" name="CaixaDeTexto 4">
            <a:extLst>
              <a:ext uri="{FF2B5EF4-FFF2-40B4-BE49-F238E27FC236}">
                <a16:creationId xmlns:a16="http://schemas.microsoft.com/office/drawing/2014/main" id="{424C9839-EBAA-DB5E-12A1-C5F839CBA076}"/>
              </a:ext>
            </a:extLst>
          </p:cNvPr>
          <p:cNvSpPr txBox="1"/>
          <p:nvPr/>
        </p:nvSpPr>
        <p:spPr>
          <a:xfrm>
            <a:off x="438150" y="973711"/>
            <a:ext cx="5791581" cy="4093428"/>
          </a:xfrm>
          <a:prstGeom prst="rect">
            <a:avLst/>
          </a:prstGeom>
          <a:noFill/>
        </p:spPr>
        <p:txBody>
          <a:bodyPr wrap="square">
            <a:spAutoFit/>
          </a:bodyPr>
          <a:lstStyle/>
          <a:p>
            <a:pPr algn="ctr"/>
            <a:r>
              <a:rPr lang="pt-BR" sz="2000" b="1" i="0" dirty="0">
                <a:solidFill>
                  <a:srgbClr val="070707"/>
                </a:solidFill>
                <a:effectLst/>
                <a:latin typeface="Segoe UI" panose="020B0502040204020203" pitchFamily="34" charset="0"/>
              </a:rPr>
              <a:t>DISTRITO INDUSTRIAL DE ICOARACI</a:t>
            </a:r>
            <a:r>
              <a:rPr lang="pt-BR" sz="2000" b="0" i="0" dirty="0">
                <a:solidFill>
                  <a:srgbClr val="070707"/>
                </a:solidFill>
                <a:effectLst/>
                <a:latin typeface="Segoe UI" panose="020B0502040204020203" pitchFamily="34" charset="0"/>
              </a:rPr>
              <a:t> </a:t>
            </a:r>
          </a:p>
          <a:p>
            <a:pPr algn="just"/>
            <a:endParaRPr lang="pt-BR" sz="2000" b="0" i="0" dirty="0">
              <a:solidFill>
                <a:srgbClr val="070707"/>
              </a:solidFill>
              <a:effectLst/>
              <a:latin typeface="Segoe UI" panose="020B0502040204020203" pitchFamily="34" charset="0"/>
            </a:endParaRPr>
          </a:p>
          <a:p>
            <a:pPr algn="just"/>
            <a:r>
              <a:rPr lang="pt-BR" sz="2000" dirty="0">
                <a:solidFill>
                  <a:srgbClr val="070707"/>
                </a:solidFill>
                <a:latin typeface="Segoe UI" panose="020B0502040204020203" pitchFamily="34" charset="0"/>
              </a:rPr>
              <a:t>C</a:t>
            </a:r>
            <a:r>
              <a:rPr lang="pt-BR" sz="2000" b="0" i="0" dirty="0">
                <a:solidFill>
                  <a:srgbClr val="070707"/>
                </a:solidFill>
                <a:effectLst/>
                <a:latin typeface="Segoe UI" panose="020B0502040204020203" pitchFamily="34" charset="0"/>
              </a:rPr>
              <a:t>onta com aproximadamente 30 empresas em uma área de 205 Hectares. Localizado no município de Belém/distrito de Icoaraci, capital paraense, que detém o maior PIB do estado do Pará (2018/IBGE). </a:t>
            </a:r>
          </a:p>
          <a:p>
            <a:pPr algn="ctr"/>
            <a:endParaRPr lang="pt-BR" sz="2000" b="1" i="0" dirty="0">
              <a:solidFill>
                <a:srgbClr val="080808"/>
              </a:solidFill>
              <a:effectLst/>
              <a:latin typeface="Segoe UI" panose="020B0502040204020203" pitchFamily="34" charset="0"/>
            </a:endParaRPr>
          </a:p>
          <a:p>
            <a:pPr algn="ctr"/>
            <a:r>
              <a:rPr lang="pt-BR" sz="2000" b="1" i="0" dirty="0">
                <a:solidFill>
                  <a:srgbClr val="080808"/>
                </a:solidFill>
                <a:effectLst/>
                <a:latin typeface="Segoe UI" panose="020B0502040204020203" pitchFamily="34" charset="0"/>
              </a:rPr>
              <a:t>PRINCIPAIS INDÚSTRIAS</a:t>
            </a:r>
          </a:p>
          <a:p>
            <a:pPr algn="ctr"/>
            <a:endParaRPr lang="pt-BR" sz="2000" b="1" i="0" dirty="0">
              <a:solidFill>
                <a:srgbClr val="080808"/>
              </a:solidFill>
              <a:effectLst/>
              <a:latin typeface="Segoe UI" panose="020B0502040204020203" pitchFamily="34" charset="0"/>
            </a:endParaRPr>
          </a:p>
          <a:p>
            <a:pPr algn="just"/>
            <a:r>
              <a:rPr lang="pt-BR" sz="2000" dirty="0">
                <a:solidFill>
                  <a:srgbClr val="080808"/>
                </a:solidFill>
                <a:latin typeface="Segoe UI" panose="020B0502040204020203" pitchFamily="34" charset="0"/>
              </a:rPr>
              <a:t>C</a:t>
            </a:r>
            <a:r>
              <a:rPr lang="pt-BR" sz="2000" i="0" dirty="0">
                <a:solidFill>
                  <a:srgbClr val="080808"/>
                </a:solidFill>
                <a:effectLst/>
                <a:latin typeface="Segoe UI" panose="020B0502040204020203" pitchFamily="34" charset="0"/>
              </a:rPr>
              <a:t>o</a:t>
            </a:r>
            <a:r>
              <a:rPr lang="pt-BR" sz="2000" b="0" i="0" dirty="0">
                <a:solidFill>
                  <a:srgbClr val="080808"/>
                </a:solidFill>
                <a:effectLst/>
                <a:latin typeface="Segoe UI" panose="020B0502040204020203" pitchFamily="34" charset="0"/>
              </a:rPr>
              <a:t>nstrução naval, extrativismo vegetal, metalurgia, beneficiamento de madeira, logística e distribuição.</a:t>
            </a:r>
          </a:p>
        </p:txBody>
      </p:sp>
      <p:pic>
        <p:nvPicPr>
          <p:cNvPr id="2" name="Picture 869">
            <a:extLst>
              <a:ext uri="{FF2B5EF4-FFF2-40B4-BE49-F238E27FC236}">
                <a16:creationId xmlns:a16="http://schemas.microsoft.com/office/drawing/2014/main" id="{D00517D4-EF11-42C6-E017-4A95AD903C59}"/>
              </a:ext>
            </a:extLst>
          </p:cNvPr>
          <p:cNvPicPr/>
          <p:nvPr/>
        </p:nvPicPr>
        <p:blipFill>
          <a:blip r:embed="rId3"/>
          <a:stretch>
            <a:fillRect/>
          </a:stretch>
        </p:blipFill>
        <p:spPr>
          <a:xfrm>
            <a:off x="8760206" y="6017084"/>
            <a:ext cx="3127375" cy="485775"/>
          </a:xfrm>
          <a:prstGeom prst="rect">
            <a:avLst/>
          </a:prstGeom>
        </p:spPr>
      </p:pic>
    </p:spTree>
    <p:extLst>
      <p:ext uri="{BB962C8B-B14F-4D97-AF65-F5344CB8AC3E}">
        <p14:creationId xmlns:p14="http://schemas.microsoft.com/office/powerpoint/2010/main" val="379419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09AC-98EA-29F1-6FF3-C0006FD222F9}"/>
              </a:ext>
            </a:extLst>
          </p:cNvPr>
          <p:cNvSpPr>
            <a:spLocks noGrp="1"/>
          </p:cNvSpPr>
          <p:nvPr>
            <p:ph type="ctrTitle"/>
          </p:nvPr>
        </p:nvSpPr>
        <p:spPr>
          <a:xfrm>
            <a:off x="799849" y="1837669"/>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Vocação do Estado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3. Incentivo Fiscal</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4. Áreas X Demanda</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5. Estudos do Atlas Energético</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6. Estudos da Politica de Energia do Estado 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Tree>
    <p:extLst>
      <p:ext uri="{BB962C8B-B14F-4D97-AF65-F5344CB8AC3E}">
        <p14:creationId xmlns:p14="http://schemas.microsoft.com/office/powerpoint/2010/main" val="605903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068993E-E6BE-DF1D-EAED-97D44AE080DA}"/>
              </a:ext>
            </a:extLst>
          </p:cNvPr>
          <p:cNvPicPr>
            <a:picLocks noChangeAspect="1"/>
          </p:cNvPicPr>
          <p:nvPr/>
        </p:nvPicPr>
        <p:blipFill>
          <a:blip r:embed="rId2"/>
          <a:stretch>
            <a:fillRect/>
          </a:stretch>
        </p:blipFill>
        <p:spPr>
          <a:xfrm>
            <a:off x="6513004" y="276088"/>
            <a:ext cx="5438775" cy="5905500"/>
          </a:xfrm>
          <a:prstGeom prst="rect">
            <a:avLst/>
          </a:prstGeom>
        </p:spPr>
      </p:pic>
      <p:sp>
        <p:nvSpPr>
          <p:cNvPr id="4" name="CaixaDeTexto 3">
            <a:extLst>
              <a:ext uri="{FF2B5EF4-FFF2-40B4-BE49-F238E27FC236}">
                <a16:creationId xmlns:a16="http://schemas.microsoft.com/office/drawing/2014/main" id="{3B82E856-4981-C59E-2991-4788261D663C}"/>
              </a:ext>
            </a:extLst>
          </p:cNvPr>
          <p:cNvSpPr txBox="1"/>
          <p:nvPr/>
        </p:nvSpPr>
        <p:spPr>
          <a:xfrm>
            <a:off x="313182" y="788152"/>
            <a:ext cx="5849874" cy="5016758"/>
          </a:xfrm>
          <a:prstGeom prst="rect">
            <a:avLst/>
          </a:prstGeom>
          <a:noFill/>
        </p:spPr>
        <p:txBody>
          <a:bodyPr wrap="square">
            <a:spAutoFit/>
          </a:bodyPr>
          <a:lstStyle/>
          <a:p>
            <a:pPr algn="ctr"/>
            <a:r>
              <a:rPr lang="pt-BR" sz="2000" b="1" i="0" dirty="0">
                <a:solidFill>
                  <a:srgbClr val="020608"/>
                </a:solidFill>
                <a:effectLst/>
                <a:latin typeface="Arial" panose="020B0604020202020204" pitchFamily="34" charset="0"/>
                <a:cs typeface="Arial" panose="020B0604020202020204" pitchFamily="34" charset="0"/>
              </a:rPr>
              <a:t>DISTRITO INDUSTRIAL DE MARABÁ</a:t>
            </a:r>
          </a:p>
          <a:p>
            <a:pPr algn="just"/>
            <a:endParaRPr lang="pt-BR" sz="2000" b="1" dirty="0">
              <a:solidFill>
                <a:srgbClr val="020608"/>
              </a:solidFill>
              <a:latin typeface="Arial" panose="020B0604020202020204" pitchFamily="34" charset="0"/>
              <a:cs typeface="Arial" panose="020B0604020202020204" pitchFamily="34" charset="0"/>
            </a:endParaRPr>
          </a:p>
          <a:p>
            <a:pPr algn="just"/>
            <a:r>
              <a:rPr lang="pt-BR" sz="2000" i="0" dirty="0">
                <a:solidFill>
                  <a:srgbClr val="020608"/>
                </a:solidFill>
                <a:effectLst/>
                <a:latin typeface="Arial" panose="020B0604020202020204" pitchFamily="34" charset="0"/>
                <a:cs typeface="Arial" panose="020B0604020202020204" pitchFamily="34" charset="0"/>
              </a:rPr>
              <a:t>C</a:t>
            </a:r>
            <a:r>
              <a:rPr lang="pt-BR" sz="2000" b="0" i="0" dirty="0">
                <a:solidFill>
                  <a:srgbClr val="020608"/>
                </a:solidFill>
                <a:effectLst/>
                <a:latin typeface="Arial" panose="020B0604020202020204" pitchFamily="34" charset="0"/>
                <a:cs typeface="Arial" panose="020B0604020202020204" pitchFamily="34" charset="0"/>
              </a:rPr>
              <a:t>onta com mais de 50 empresas instaladas em uma área de 4.261,6358 hectares, divididos entre as Fases I, II. Localizada no Município de Barcarena o 3º maior PIB do Pará (2018/IBGE). </a:t>
            </a:r>
          </a:p>
          <a:p>
            <a:pPr algn="just"/>
            <a:endParaRPr lang="pt-BR" sz="2000" b="0" i="0" dirty="0">
              <a:solidFill>
                <a:srgbClr val="020608"/>
              </a:solidFill>
              <a:effectLst/>
              <a:latin typeface="Arial" panose="020B0604020202020204" pitchFamily="34" charset="0"/>
              <a:cs typeface="Arial" panose="020B0604020202020204" pitchFamily="34" charset="0"/>
            </a:endParaRPr>
          </a:p>
          <a:p>
            <a:pPr algn="just"/>
            <a:r>
              <a:rPr lang="pt-BR" sz="2000" b="0" i="0" dirty="0">
                <a:solidFill>
                  <a:srgbClr val="020608"/>
                </a:solidFill>
                <a:effectLst/>
                <a:latin typeface="Arial" panose="020B0604020202020204" pitchFamily="34" charset="0"/>
                <a:cs typeface="Arial" panose="020B0604020202020204" pitchFamily="34" charset="0"/>
              </a:rPr>
              <a:t>Como um dos municípios mais dinâmicos do Brasil, localiza-se a 500 quilômetros da capital, Belém e é, atualmente, um grande entroncamento logístico, interligado ao território nacional por cinco rodovias.</a:t>
            </a:r>
          </a:p>
          <a:p>
            <a:pPr algn="just"/>
            <a:endParaRPr lang="pt-BR" sz="2000" b="0" i="0" dirty="0">
              <a:solidFill>
                <a:srgbClr val="020608"/>
              </a:solidFill>
              <a:effectLst/>
              <a:latin typeface="Arial" panose="020B0604020202020204" pitchFamily="34" charset="0"/>
              <a:cs typeface="Arial" panose="020B0604020202020204" pitchFamily="34" charset="0"/>
            </a:endParaRPr>
          </a:p>
          <a:p>
            <a:pPr algn="ctr"/>
            <a:r>
              <a:rPr lang="pt-BR" sz="2000" b="1" i="0" dirty="0">
                <a:solidFill>
                  <a:srgbClr val="080808"/>
                </a:solidFill>
                <a:effectLst/>
                <a:latin typeface="Arial" panose="020B0604020202020204" pitchFamily="34" charset="0"/>
                <a:cs typeface="Arial" panose="020B0604020202020204" pitchFamily="34" charset="0"/>
              </a:rPr>
              <a:t>PRINCIPAIS INDÚSTRIAS</a:t>
            </a:r>
          </a:p>
          <a:p>
            <a:pPr algn="ctr"/>
            <a:r>
              <a:rPr lang="pt-BR" sz="2000" b="0" i="0" dirty="0">
                <a:solidFill>
                  <a:srgbClr val="0C0C0C"/>
                </a:solidFill>
                <a:effectLst/>
                <a:latin typeface="Arial" panose="020B0604020202020204" pitchFamily="34" charset="0"/>
                <a:cs typeface="Arial" panose="020B0604020202020204" pitchFamily="34" charset="0"/>
              </a:rPr>
              <a:t>Industrias Metal Mecânico, </a:t>
            </a:r>
            <a:r>
              <a:rPr lang="pt-BR" sz="2000" dirty="0">
                <a:solidFill>
                  <a:srgbClr val="0C0C0C"/>
                </a:solidFill>
                <a:latin typeface="Arial" panose="020B0604020202020204" pitchFamily="34" charset="0"/>
                <a:cs typeface="Arial" panose="020B0604020202020204" pitchFamily="34" charset="0"/>
              </a:rPr>
              <a:t>T</a:t>
            </a:r>
            <a:r>
              <a:rPr lang="pt-BR" sz="2000" b="0" i="0" dirty="0">
                <a:solidFill>
                  <a:srgbClr val="0C0C0C"/>
                </a:solidFill>
                <a:effectLst/>
                <a:latin typeface="Arial" panose="020B0604020202020204" pitchFamily="34" charset="0"/>
                <a:cs typeface="Arial" panose="020B0604020202020204" pitchFamily="34" charset="0"/>
              </a:rPr>
              <a:t>ransformação mineral  </a:t>
            </a:r>
          </a:p>
        </p:txBody>
      </p:sp>
      <p:pic>
        <p:nvPicPr>
          <p:cNvPr id="3" name="Picture 869">
            <a:extLst>
              <a:ext uri="{FF2B5EF4-FFF2-40B4-BE49-F238E27FC236}">
                <a16:creationId xmlns:a16="http://schemas.microsoft.com/office/drawing/2014/main" id="{B26DBCD4-9631-A085-E6F8-BEC9C03E706F}"/>
              </a:ext>
            </a:extLst>
          </p:cNvPr>
          <p:cNvPicPr/>
          <p:nvPr/>
        </p:nvPicPr>
        <p:blipFill>
          <a:blip r:embed="rId3"/>
          <a:stretch>
            <a:fillRect/>
          </a:stretch>
        </p:blipFill>
        <p:spPr>
          <a:xfrm>
            <a:off x="8889226" y="6181588"/>
            <a:ext cx="3127375" cy="485775"/>
          </a:xfrm>
          <a:prstGeom prst="rect">
            <a:avLst/>
          </a:prstGeom>
        </p:spPr>
      </p:pic>
    </p:spTree>
    <p:extLst>
      <p:ext uri="{BB962C8B-B14F-4D97-AF65-F5344CB8AC3E}">
        <p14:creationId xmlns:p14="http://schemas.microsoft.com/office/powerpoint/2010/main" val="221070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7" name="Título 1">
            <a:extLst>
              <a:ext uri="{FF2B5EF4-FFF2-40B4-BE49-F238E27FC236}">
                <a16:creationId xmlns:a16="http://schemas.microsoft.com/office/drawing/2014/main" id="{A3A8161B-DD7C-D926-2FBF-4DE0C4409A80}"/>
              </a:ext>
            </a:extLst>
          </p:cNvPr>
          <p:cNvSpPr>
            <a:spLocks noGrp="1"/>
          </p:cNvSpPr>
          <p:nvPr>
            <p:ph type="ctrTitle"/>
          </p:nvPr>
        </p:nvSpPr>
        <p:spPr>
          <a:xfrm>
            <a:off x="799849" y="1706093"/>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Vocação do Estado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3. Incentivo Fiscal</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4. Áreas X Demanda</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5. Estudos do Atlas Energético</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6. Estudos da Politica de Energia do Estado 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Tree>
    <p:extLst>
      <p:ext uri="{BB962C8B-B14F-4D97-AF65-F5344CB8AC3E}">
        <p14:creationId xmlns:p14="http://schemas.microsoft.com/office/powerpoint/2010/main" val="165129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69">
            <a:extLst>
              <a:ext uri="{FF2B5EF4-FFF2-40B4-BE49-F238E27FC236}">
                <a16:creationId xmlns:a16="http://schemas.microsoft.com/office/drawing/2014/main" id="{74438472-EE46-FBF9-0C6E-C8B9E80E808D}"/>
              </a:ext>
            </a:extLst>
          </p:cNvPr>
          <p:cNvPicPr/>
          <p:nvPr/>
        </p:nvPicPr>
        <p:blipFill>
          <a:blip r:embed="rId2"/>
          <a:stretch>
            <a:fillRect/>
          </a:stretch>
        </p:blipFill>
        <p:spPr>
          <a:xfrm>
            <a:off x="8866568" y="5558409"/>
            <a:ext cx="3127375" cy="485775"/>
          </a:xfrm>
          <a:prstGeom prst="rect">
            <a:avLst/>
          </a:prstGeom>
        </p:spPr>
      </p:pic>
      <p:sp>
        <p:nvSpPr>
          <p:cNvPr id="6" name="CaixaDeTexto 5">
            <a:extLst>
              <a:ext uri="{FF2B5EF4-FFF2-40B4-BE49-F238E27FC236}">
                <a16:creationId xmlns:a16="http://schemas.microsoft.com/office/drawing/2014/main" id="{70E9CEC9-67DF-376B-60AD-3F9573ECCCB6}"/>
              </a:ext>
            </a:extLst>
          </p:cNvPr>
          <p:cNvSpPr txBox="1"/>
          <p:nvPr/>
        </p:nvSpPr>
        <p:spPr>
          <a:xfrm>
            <a:off x="309781" y="612953"/>
            <a:ext cx="11457432" cy="1384995"/>
          </a:xfrm>
          <a:prstGeom prst="rect">
            <a:avLst/>
          </a:prstGeom>
          <a:noFill/>
        </p:spPr>
        <p:txBody>
          <a:bodyPr wrap="square">
            <a:spAutoFit/>
          </a:bodyPr>
          <a:lstStyle/>
          <a:p>
            <a:pPr algn="ctr"/>
            <a:r>
              <a:rPr lang="pt-BR" sz="2800" b="1" i="0" dirty="0">
                <a:solidFill>
                  <a:srgbClr val="000000"/>
                </a:solidFill>
                <a:effectLst/>
                <a:latin typeface="Arial-BoldMT"/>
              </a:rPr>
              <a:t>Estudo </a:t>
            </a:r>
          </a:p>
          <a:p>
            <a:pPr algn="ctr"/>
            <a:r>
              <a:rPr lang="pt-BR" sz="2800" b="1" i="0" dirty="0">
                <a:solidFill>
                  <a:srgbClr val="000000"/>
                </a:solidFill>
                <a:effectLst/>
                <a:latin typeface="Arial-BoldMT"/>
              </a:rPr>
              <a:t>Atlas Energético do Pará</a:t>
            </a:r>
            <a:br>
              <a:rPr lang="pt-BR" sz="2800" dirty="0"/>
            </a:br>
            <a:endParaRPr lang="pt-BR" sz="2800" dirty="0"/>
          </a:p>
        </p:txBody>
      </p:sp>
      <p:sp>
        <p:nvSpPr>
          <p:cNvPr id="7" name="CaixaDeTexto 6">
            <a:extLst>
              <a:ext uri="{FF2B5EF4-FFF2-40B4-BE49-F238E27FC236}">
                <a16:creationId xmlns:a16="http://schemas.microsoft.com/office/drawing/2014/main" id="{A9851CE2-4FF3-C76E-0776-8C2EC9430148}"/>
              </a:ext>
            </a:extLst>
          </p:cNvPr>
          <p:cNvSpPr txBox="1"/>
          <p:nvPr/>
        </p:nvSpPr>
        <p:spPr>
          <a:xfrm>
            <a:off x="536508" y="3074948"/>
            <a:ext cx="11003979" cy="3170099"/>
          </a:xfrm>
          <a:prstGeom prst="rect">
            <a:avLst/>
          </a:prstGeom>
          <a:noFill/>
        </p:spPr>
        <p:txBody>
          <a:bodyPr wrap="square">
            <a:spAutoFit/>
          </a:bodyPr>
          <a:lstStyle/>
          <a:p>
            <a:endParaRPr lang="pt-BR" sz="2000" b="0" i="0" dirty="0">
              <a:solidFill>
                <a:srgbClr val="000000"/>
              </a:solidFill>
              <a:effectLst/>
              <a:latin typeface="ArialMT"/>
            </a:endParaRPr>
          </a:p>
          <a:p>
            <a:r>
              <a:rPr lang="pt-BR" sz="2000" b="0" i="0" dirty="0">
                <a:solidFill>
                  <a:srgbClr val="000000"/>
                </a:solidFill>
                <a:effectLst/>
                <a:latin typeface="ArialMT"/>
              </a:rPr>
              <a:t>Alternativas de fontes de energia que dever</a:t>
            </a:r>
            <a:r>
              <a:rPr lang="pt-BR" sz="2000" dirty="0">
                <a:solidFill>
                  <a:srgbClr val="000000"/>
                </a:solidFill>
                <a:latin typeface="ArialMT"/>
              </a:rPr>
              <a:t>ão ser </a:t>
            </a:r>
            <a:r>
              <a:rPr lang="pt-BR" sz="2000" b="0" i="0" dirty="0">
                <a:solidFill>
                  <a:srgbClr val="000000"/>
                </a:solidFill>
                <a:effectLst/>
                <a:latin typeface="ArialMT"/>
              </a:rPr>
              <a:t>consideradas para a elaboração do Atlas Energético do Pará, a saber:</a:t>
            </a:r>
            <a:r>
              <a:rPr lang="pt-BR" sz="2000" dirty="0"/>
              <a:t> </a:t>
            </a:r>
          </a:p>
          <a:p>
            <a:endParaRPr lang="pt-BR" sz="2000" dirty="0"/>
          </a:p>
          <a:p>
            <a:r>
              <a:rPr lang="pt-BR" sz="2000" b="0" i="0" dirty="0">
                <a:solidFill>
                  <a:srgbClr val="000000"/>
                </a:solidFill>
                <a:effectLst/>
                <a:latin typeface="SymbolMT"/>
              </a:rPr>
              <a:t>• </a:t>
            </a:r>
            <a:r>
              <a:rPr lang="pt-BR" sz="2000" b="0" i="0" dirty="0">
                <a:solidFill>
                  <a:srgbClr val="000000"/>
                </a:solidFill>
                <a:effectLst/>
                <a:latin typeface="ArialMT"/>
              </a:rPr>
              <a:t>Energia Solar</a:t>
            </a:r>
            <a:br>
              <a:rPr lang="pt-BR" sz="2000" b="0" i="0" dirty="0">
                <a:solidFill>
                  <a:srgbClr val="000000"/>
                </a:solidFill>
                <a:effectLst/>
                <a:latin typeface="ArialMT"/>
              </a:rPr>
            </a:br>
            <a:r>
              <a:rPr lang="pt-BR" sz="2000" b="0" i="0" dirty="0">
                <a:solidFill>
                  <a:srgbClr val="000000"/>
                </a:solidFill>
                <a:effectLst/>
                <a:latin typeface="SymbolMT"/>
              </a:rPr>
              <a:t>• </a:t>
            </a:r>
            <a:r>
              <a:rPr lang="pt-BR" sz="2000" b="0" i="0" dirty="0">
                <a:solidFill>
                  <a:srgbClr val="000000"/>
                </a:solidFill>
                <a:effectLst/>
                <a:latin typeface="ArialMT"/>
              </a:rPr>
              <a:t>Energia hídrica</a:t>
            </a:r>
            <a:br>
              <a:rPr lang="pt-BR" sz="2000" b="0" i="0" dirty="0">
                <a:solidFill>
                  <a:srgbClr val="000000"/>
                </a:solidFill>
                <a:effectLst/>
                <a:latin typeface="ArialMT"/>
              </a:rPr>
            </a:br>
            <a:r>
              <a:rPr lang="pt-BR" sz="2000" b="0" i="0" dirty="0">
                <a:solidFill>
                  <a:srgbClr val="000000"/>
                </a:solidFill>
                <a:effectLst/>
                <a:latin typeface="SymbolMT"/>
              </a:rPr>
              <a:t>• </a:t>
            </a:r>
            <a:r>
              <a:rPr lang="pt-BR" sz="2000" b="0" i="0" dirty="0">
                <a:solidFill>
                  <a:srgbClr val="000000"/>
                </a:solidFill>
                <a:effectLst/>
                <a:latin typeface="ArialMT"/>
              </a:rPr>
              <a:t>Energia Eólica</a:t>
            </a:r>
            <a:br>
              <a:rPr lang="pt-BR" sz="2000" dirty="0"/>
            </a:br>
            <a:r>
              <a:rPr lang="pt-BR" sz="2000" b="0" i="0" dirty="0">
                <a:solidFill>
                  <a:srgbClr val="000000"/>
                </a:solidFill>
                <a:effectLst/>
                <a:latin typeface="SymbolMT"/>
              </a:rPr>
              <a:t>• </a:t>
            </a:r>
            <a:r>
              <a:rPr lang="pt-BR" sz="2000" b="0" i="0" dirty="0">
                <a:solidFill>
                  <a:srgbClr val="000000"/>
                </a:solidFill>
                <a:effectLst/>
                <a:latin typeface="ArialMT"/>
              </a:rPr>
              <a:t>Bioenergia (Energia de biomassa)</a:t>
            </a:r>
            <a:br>
              <a:rPr lang="pt-BR" sz="2000" b="0" i="0" dirty="0">
                <a:solidFill>
                  <a:srgbClr val="000000"/>
                </a:solidFill>
                <a:effectLst/>
                <a:latin typeface="ArialMT"/>
              </a:rPr>
            </a:br>
            <a:r>
              <a:rPr lang="pt-BR" sz="2000" b="0" i="0" dirty="0">
                <a:solidFill>
                  <a:srgbClr val="000000"/>
                </a:solidFill>
                <a:effectLst/>
                <a:latin typeface="SymbolMT"/>
              </a:rPr>
              <a:t>• </a:t>
            </a:r>
            <a:r>
              <a:rPr lang="pt-BR" sz="2000" b="0" i="0" dirty="0">
                <a:solidFill>
                  <a:srgbClr val="000000"/>
                </a:solidFill>
                <a:effectLst/>
                <a:latin typeface="ArialMT"/>
              </a:rPr>
              <a:t>Energia de ondas e/ou marés</a:t>
            </a:r>
            <a:br>
              <a:rPr lang="pt-BR" sz="2000" b="0" i="0" dirty="0">
                <a:solidFill>
                  <a:srgbClr val="000000"/>
                </a:solidFill>
                <a:effectLst/>
                <a:latin typeface="ArialMT"/>
              </a:rPr>
            </a:br>
            <a:r>
              <a:rPr lang="pt-BR" sz="2000" b="0" i="0" dirty="0">
                <a:solidFill>
                  <a:srgbClr val="000000"/>
                </a:solidFill>
                <a:effectLst/>
                <a:latin typeface="SymbolMT"/>
              </a:rPr>
              <a:t>• </a:t>
            </a:r>
            <a:r>
              <a:rPr lang="pt-BR" sz="2000" dirty="0">
                <a:solidFill>
                  <a:srgbClr val="000000"/>
                </a:solidFill>
                <a:latin typeface="ArialMT"/>
              </a:rPr>
              <a:t>Energia de Hidrogênio Verde</a:t>
            </a:r>
            <a:endParaRPr lang="pt-BR" sz="2000" dirty="0"/>
          </a:p>
        </p:txBody>
      </p:sp>
      <p:sp>
        <p:nvSpPr>
          <p:cNvPr id="9" name="CaixaDeTexto 8">
            <a:extLst>
              <a:ext uri="{FF2B5EF4-FFF2-40B4-BE49-F238E27FC236}">
                <a16:creationId xmlns:a16="http://schemas.microsoft.com/office/drawing/2014/main" id="{7C3E68BC-4916-5789-B571-6A124D8E9380}"/>
              </a:ext>
            </a:extLst>
          </p:cNvPr>
          <p:cNvSpPr txBox="1"/>
          <p:nvPr/>
        </p:nvSpPr>
        <p:spPr>
          <a:xfrm>
            <a:off x="536510" y="1858422"/>
            <a:ext cx="11003979" cy="1323439"/>
          </a:xfrm>
          <a:prstGeom prst="rect">
            <a:avLst/>
          </a:prstGeom>
          <a:noFill/>
        </p:spPr>
        <p:txBody>
          <a:bodyPr wrap="square">
            <a:spAutoFit/>
          </a:bodyPr>
          <a:lstStyle/>
          <a:p>
            <a:pPr algn="just"/>
            <a:r>
              <a:rPr lang="pt-BR" sz="2000" dirty="0">
                <a:solidFill>
                  <a:srgbClr val="000000"/>
                </a:solidFill>
                <a:latin typeface="ArialMT"/>
              </a:rPr>
              <a:t>Estudo das potencialidades de geração de energia sustentável no estado do Pará, intitulado Atlas Energético do Pará, que constará de Caracterização geral; Caracterização climatológica; Caracterização ambiental, impactos socioambientais e licenciamento ambiental; Aspectos tecnológicos da energia, mapeamento locacional dos projetos e outros.</a:t>
            </a:r>
          </a:p>
        </p:txBody>
      </p:sp>
    </p:spTree>
    <p:extLst>
      <p:ext uri="{BB962C8B-B14F-4D97-AF65-F5344CB8AC3E}">
        <p14:creationId xmlns:p14="http://schemas.microsoft.com/office/powerpoint/2010/main" val="45540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B26B4B-9D27-A403-95DA-D5B4A563074F}"/>
              </a:ext>
            </a:extLst>
          </p:cNvPr>
          <p:cNvSpPr txBox="1"/>
          <p:nvPr/>
        </p:nvSpPr>
        <p:spPr>
          <a:xfrm>
            <a:off x="658368" y="1827475"/>
            <a:ext cx="10844784" cy="4278094"/>
          </a:xfrm>
          <a:prstGeom prst="rect">
            <a:avLst/>
          </a:prstGeom>
          <a:noFill/>
        </p:spPr>
        <p:txBody>
          <a:bodyPr wrap="square">
            <a:spAutoFit/>
          </a:bodyPr>
          <a:lstStyle/>
          <a:p>
            <a:pPr indent="449580" algn="just"/>
            <a:r>
              <a:rPr lang="pt-BR" sz="24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 Política deverá pautar-se em estudos de planejamento de longo prazo, que servirão de referencial na formulação de políticas públicas e na observância de diretrizes básicas como:</a:t>
            </a:r>
          </a:p>
          <a:p>
            <a:pPr indent="449580" algn="just"/>
            <a:endParaRPr lang="pt-BR" sz="20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S</a:t>
            </a:r>
            <a:r>
              <a:rPr lang="pt-BR" sz="2000" dirty="0">
                <a:effectLst/>
                <a:latin typeface="Arial" panose="020B0604020202020204" pitchFamily="34" charset="0"/>
                <a:ea typeface="Calibri" panose="020F0502020204030204" pitchFamily="34" charset="0"/>
                <a:cs typeface="Times New Roman" panose="02020603050405020304" pitchFamily="18" charset="0"/>
              </a:rPr>
              <a:t>egurança energética;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U</a:t>
            </a:r>
            <a:r>
              <a:rPr lang="pt-BR" sz="2000" dirty="0">
                <a:effectLst/>
                <a:latin typeface="Arial" panose="020B0604020202020204" pitchFamily="34" charset="0"/>
                <a:ea typeface="Calibri" panose="020F0502020204030204" pitchFamily="34" charset="0"/>
                <a:cs typeface="Times New Roman" panose="02020603050405020304" pitchFamily="18" charset="0"/>
              </a:rPr>
              <a:t>niversalização do acesso da população aos serviços energéticos;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G</a:t>
            </a:r>
            <a:r>
              <a:rPr lang="pt-BR" sz="2000" dirty="0">
                <a:effectLst/>
                <a:latin typeface="Arial" panose="020B0604020202020204" pitchFamily="34" charset="0"/>
                <a:ea typeface="Calibri" panose="020F0502020204030204" pitchFamily="34" charset="0"/>
                <a:cs typeface="Times New Roman" panose="02020603050405020304" pitchFamily="18" charset="0"/>
              </a:rPr>
              <a:t>eração de emprego e renda;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R</a:t>
            </a:r>
            <a:r>
              <a:rPr lang="pt-BR" sz="2000" dirty="0">
                <a:effectLst/>
                <a:latin typeface="Arial" panose="020B0604020202020204" pitchFamily="34" charset="0"/>
                <a:ea typeface="Calibri" panose="020F0502020204030204" pitchFamily="34" charset="0"/>
                <a:cs typeface="Times New Roman" panose="02020603050405020304" pitchFamily="18" charset="0"/>
              </a:rPr>
              <a:t>edução das desigualdades regionais;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F</a:t>
            </a:r>
            <a:r>
              <a:rPr lang="pt-BR" sz="2000" dirty="0">
                <a:effectLst/>
                <a:latin typeface="Arial" panose="020B0604020202020204" pitchFamily="34" charset="0"/>
                <a:ea typeface="Calibri" panose="020F0502020204030204" pitchFamily="34" charset="0"/>
                <a:cs typeface="Times New Roman" panose="02020603050405020304" pitchFamily="18" charset="0"/>
              </a:rPr>
              <a:t>ortalecimento do planejamento;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D</a:t>
            </a:r>
            <a:r>
              <a:rPr lang="pt-BR" sz="2000" dirty="0">
                <a:effectLst/>
                <a:latin typeface="Arial" panose="020B0604020202020204" pitchFamily="34" charset="0"/>
                <a:ea typeface="Calibri" panose="020F0502020204030204" pitchFamily="34" charset="0"/>
                <a:cs typeface="Times New Roman" panose="02020603050405020304" pitchFamily="18" charset="0"/>
              </a:rPr>
              <a:t>esenvolvimento tecnológico nacional;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D</a:t>
            </a:r>
            <a:r>
              <a:rPr lang="pt-BR" sz="2000" dirty="0">
                <a:effectLst/>
                <a:latin typeface="Arial" panose="020B0604020202020204" pitchFamily="34" charset="0"/>
                <a:ea typeface="Calibri" panose="020F0502020204030204" pitchFamily="34" charset="0"/>
                <a:cs typeface="Times New Roman" panose="02020603050405020304" pitchFamily="18" charset="0"/>
              </a:rPr>
              <a:t>iversificação da matriz energética preferencialmente através de fontes renováveis;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I</a:t>
            </a:r>
            <a:r>
              <a:rPr lang="pt-BR" sz="2000" dirty="0">
                <a:effectLst/>
                <a:latin typeface="Arial" panose="020B0604020202020204" pitchFamily="34" charset="0"/>
                <a:ea typeface="Calibri" panose="020F0502020204030204" pitchFamily="34" charset="0"/>
                <a:cs typeface="Times New Roman" panose="02020603050405020304" pitchFamily="18" charset="0"/>
              </a:rPr>
              <a:t>ntegração nacional;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pt-BR" sz="2000" dirty="0">
                <a:latin typeface="Arial" panose="020B0604020202020204" pitchFamily="34" charset="0"/>
                <a:ea typeface="Calibri" panose="020F0502020204030204" pitchFamily="34" charset="0"/>
                <a:cs typeface="Times New Roman" panose="02020603050405020304" pitchFamily="18" charset="0"/>
              </a:rPr>
              <a:t>S</a:t>
            </a:r>
            <a:r>
              <a:rPr lang="pt-BR" sz="2000" dirty="0">
                <a:effectLst/>
                <a:latin typeface="Arial" panose="020B0604020202020204" pitchFamily="34" charset="0"/>
                <a:ea typeface="Calibri" panose="020F0502020204030204" pitchFamily="34" charset="0"/>
                <a:cs typeface="Times New Roman" panose="02020603050405020304" pitchFamily="18" charset="0"/>
              </a:rPr>
              <a:t>ustentabilidade ambiental;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AA4917A9-55DD-8030-ADDD-F019B1681429}"/>
              </a:ext>
            </a:extLst>
          </p:cNvPr>
          <p:cNvSpPr txBox="1"/>
          <p:nvPr/>
        </p:nvSpPr>
        <p:spPr>
          <a:xfrm>
            <a:off x="518223" y="659511"/>
            <a:ext cx="11457432" cy="1384995"/>
          </a:xfrm>
          <a:prstGeom prst="rect">
            <a:avLst/>
          </a:prstGeom>
          <a:noFill/>
        </p:spPr>
        <p:txBody>
          <a:bodyPr wrap="square">
            <a:spAutoFit/>
          </a:bodyPr>
          <a:lstStyle/>
          <a:p>
            <a:pPr algn="ctr"/>
            <a:r>
              <a:rPr lang="pt-BR" sz="2800" b="1" i="0" dirty="0">
                <a:solidFill>
                  <a:srgbClr val="000000"/>
                </a:solidFill>
                <a:effectLst/>
                <a:latin typeface="Arial-BoldMT"/>
              </a:rPr>
              <a:t>Estudo </a:t>
            </a:r>
          </a:p>
          <a:p>
            <a:pPr algn="ctr"/>
            <a:r>
              <a:rPr lang="pt-BR" sz="2800" b="1" dirty="0">
                <a:solidFill>
                  <a:srgbClr val="000000"/>
                </a:solidFill>
                <a:latin typeface="Arial-BoldMT"/>
              </a:rPr>
              <a:t>Politica Energética do Estado do Pará</a:t>
            </a:r>
            <a:br>
              <a:rPr lang="pt-BR" sz="2800" dirty="0"/>
            </a:br>
            <a:endParaRPr lang="pt-BR" sz="2800" dirty="0"/>
          </a:p>
        </p:txBody>
      </p:sp>
    </p:spTree>
    <p:extLst>
      <p:ext uri="{BB962C8B-B14F-4D97-AF65-F5344CB8AC3E}">
        <p14:creationId xmlns:p14="http://schemas.microsoft.com/office/powerpoint/2010/main" val="88946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D17D8A-3179-5E06-167B-673779375305}"/>
              </a:ext>
            </a:extLst>
          </p:cNvPr>
          <p:cNvSpPr>
            <a:spLocks noGrp="1"/>
          </p:cNvSpPr>
          <p:nvPr>
            <p:ph idx="1"/>
          </p:nvPr>
        </p:nvSpPr>
        <p:spPr/>
        <p:txBody>
          <a:bodyPr/>
          <a:lstStyle/>
          <a:p>
            <a:pPr algn="ctr"/>
            <a:endParaRPr lang="pt-BR" dirty="0"/>
          </a:p>
          <a:p>
            <a:pPr algn="ctr"/>
            <a:endParaRPr lang="pt-BR" dirty="0"/>
          </a:p>
          <a:p>
            <a:pPr algn="ctr"/>
            <a:endParaRPr lang="pt-BR" dirty="0"/>
          </a:p>
          <a:p>
            <a:pPr marL="0" indent="0" algn="ctr">
              <a:buNone/>
            </a:pPr>
            <a:r>
              <a:rPr lang="pt-BR" sz="4400" dirty="0">
                <a:solidFill>
                  <a:srgbClr val="002060"/>
                </a:solidFill>
              </a:rPr>
              <a:t>Agradeço a atenção de todos!</a:t>
            </a:r>
          </a:p>
        </p:txBody>
      </p:sp>
      <p:pic>
        <p:nvPicPr>
          <p:cNvPr id="4" name="Picture 869">
            <a:extLst>
              <a:ext uri="{FF2B5EF4-FFF2-40B4-BE49-F238E27FC236}">
                <a16:creationId xmlns:a16="http://schemas.microsoft.com/office/drawing/2014/main" id="{74438472-EE46-FBF9-0C6E-C8B9E80E808D}"/>
              </a:ext>
            </a:extLst>
          </p:cNvPr>
          <p:cNvPicPr/>
          <p:nvPr/>
        </p:nvPicPr>
        <p:blipFill>
          <a:blip r:embed="rId2"/>
          <a:stretch>
            <a:fillRect/>
          </a:stretch>
        </p:blipFill>
        <p:spPr>
          <a:xfrm>
            <a:off x="4532312" y="347472"/>
            <a:ext cx="3127375" cy="485775"/>
          </a:xfrm>
          <a:prstGeom prst="rect">
            <a:avLst/>
          </a:prstGeom>
        </p:spPr>
      </p:pic>
    </p:spTree>
    <p:extLst>
      <p:ext uri="{BB962C8B-B14F-4D97-AF65-F5344CB8AC3E}">
        <p14:creationId xmlns:p14="http://schemas.microsoft.com/office/powerpoint/2010/main" val="164319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13" y="-1"/>
            <a:ext cx="12181172" cy="6858000"/>
          </a:xfrm>
          <a:custGeom>
            <a:avLst/>
            <a:gdLst/>
            <a:ahLst/>
            <a:cxnLst/>
            <a:rect l="l" t="t" r="r" b="b"/>
            <a:pathLst>
              <a:path w="18271758" h="10287000">
                <a:moveTo>
                  <a:pt x="0" y="0"/>
                </a:moveTo>
                <a:lnTo>
                  <a:pt x="18271758" y="0"/>
                </a:lnTo>
                <a:lnTo>
                  <a:pt x="18271758" y="10287000"/>
                </a:lnTo>
                <a:lnTo>
                  <a:pt x="0" y="10287000"/>
                </a:lnTo>
                <a:lnTo>
                  <a:pt x="0" y="0"/>
                </a:lnTo>
                <a:close/>
              </a:path>
            </a:pathLst>
          </a:custGeom>
          <a:blipFill>
            <a:blip r:embed="rId2">
              <a:alphaModFix amt="24000"/>
            </a:blip>
            <a:stretch>
              <a:fillRect/>
            </a:stretch>
          </a:blipFill>
        </p:spPr>
      </p:sp>
      <p:sp>
        <p:nvSpPr>
          <p:cNvPr id="3" name="Freeform 3"/>
          <p:cNvSpPr/>
          <p:nvPr/>
        </p:nvSpPr>
        <p:spPr>
          <a:xfrm>
            <a:off x="1099050" y="2608286"/>
            <a:ext cx="9993899" cy="1641427"/>
          </a:xfrm>
          <a:custGeom>
            <a:avLst/>
            <a:gdLst/>
            <a:ahLst/>
            <a:cxnLst/>
            <a:rect l="l" t="t" r="r" b="b"/>
            <a:pathLst>
              <a:path w="14990849" h="2462141">
                <a:moveTo>
                  <a:pt x="0" y="0"/>
                </a:moveTo>
                <a:lnTo>
                  <a:pt x="14990850" y="0"/>
                </a:lnTo>
                <a:lnTo>
                  <a:pt x="14990850" y="2462142"/>
                </a:lnTo>
                <a:lnTo>
                  <a:pt x="0" y="2462142"/>
                </a:lnTo>
                <a:lnTo>
                  <a:pt x="0" y="0"/>
                </a:lnTo>
                <a:close/>
              </a:path>
            </a:pathLst>
          </a:custGeom>
          <a:blipFill>
            <a:blip r:embed="rId3"/>
            <a:stretch>
              <a:fillRect/>
            </a:stretch>
          </a:blipFill>
        </p:spPr>
      </p:sp>
      <p:sp>
        <p:nvSpPr>
          <p:cNvPr id="4" name="TextBox 4"/>
          <p:cNvSpPr txBox="1"/>
          <p:nvPr/>
        </p:nvSpPr>
        <p:spPr>
          <a:xfrm>
            <a:off x="2819399" y="5288281"/>
            <a:ext cx="6553200" cy="1392241"/>
          </a:xfrm>
          <a:prstGeom prst="rect">
            <a:avLst/>
          </a:prstGeom>
        </p:spPr>
        <p:txBody>
          <a:bodyPr wrap="square" lIns="0" tIns="0" rIns="0" bIns="0" rtlCol="0" anchor="t">
            <a:spAutoFit/>
          </a:bodyPr>
          <a:lstStyle/>
          <a:p>
            <a:pPr algn="ctr">
              <a:lnSpc>
                <a:spcPts val="2204"/>
              </a:lnSpc>
            </a:pPr>
            <a:r>
              <a:rPr lang="en-US" sz="1574" b="1" u="sng" dirty="0" err="1">
                <a:latin typeface="Open Sans Bold"/>
                <a:hlinkClick r:id="rId4" tooltip="https://www.google.com/search?sca_esv=9384466e02e87e88&amp;sca_upv=1&amp;rlz=1C1BNSD_pt-BRBR1056BR1056&amp;sxsrf=ADLYWIIiIM1XquiM_tIgH1U9vicNUHdpaw:1716312648095&amp;q=sedeme+endere%C3%A7o&amp;ludocid=12133106379231309753&amp;sa=X&amp;ved=2ahUKEwjl8dntop-GAxWFrJUCHaA9DCgQ6BN6BAg8EAI">
                  <a:extLst>
                    <a:ext uri="{A12FA001-AC4F-418D-AE19-62706E023703}">
                      <ahyp:hlinkClr xmlns:ahyp="http://schemas.microsoft.com/office/drawing/2018/hyperlinkcolor" val="tx"/>
                    </a:ext>
                  </a:extLst>
                </a:hlinkClick>
              </a:rPr>
              <a:t>Endereço</a:t>
            </a:r>
            <a:r>
              <a:rPr lang="en-US" sz="1574" b="1" dirty="0">
                <a:latin typeface="Open Sans Bold"/>
              </a:rPr>
              <a:t>: Av. Sen. </a:t>
            </a:r>
            <a:r>
              <a:rPr lang="en-US" sz="1574" b="1" dirty="0" err="1">
                <a:latin typeface="Open Sans Bold"/>
              </a:rPr>
              <a:t>Lemos</a:t>
            </a:r>
            <a:r>
              <a:rPr lang="en-US" sz="1574" b="1" dirty="0">
                <a:latin typeface="Open Sans Bold"/>
              </a:rPr>
              <a:t>, 290 - </a:t>
            </a:r>
            <a:r>
              <a:rPr lang="en-US" sz="1574" b="1" dirty="0" err="1">
                <a:latin typeface="Open Sans Bold"/>
              </a:rPr>
              <a:t>Umarizal</a:t>
            </a:r>
            <a:r>
              <a:rPr lang="en-US" sz="1574" b="1" dirty="0">
                <a:latin typeface="Open Sans Bold"/>
              </a:rPr>
              <a:t>, </a:t>
            </a:r>
            <a:r>
              <a:rPr lang="en-US" sz="1574" b="1" dirty="0" err="1">
                <a:latin typeface="Open Sans Bold"/>
              </a:rPr>
              <a:t>Belém</a:t>
            </a:r>
            <a:r>
              <a:rPr lang="en-US" sz="1574" b="1" dirty="0">
                <a:latin typeface="Open Sans Bold"/>
              </a:rPr>
              <a:t> - PA, 66050-000</a:t>
            </a:r>
          </a:p>
          <a:p>
            <a:pPr algn="ctr">
              <a:lnSpc>
                <a:spcPts val="2204"/>
              </a:lnSpc>
            </a:pPr>
            <a:endParaRPr lang="en-US" sz="1574" b="1" dirty="0">
              <a:latin typeface="Open Sans Bold"/>
            </a:endParaRPr>
          </a:p>
          <a:p>
            <a:pPr algn="ctr">
              <a:lnSpc>
                <a:spcPts val="2204"/>
              </a:lnSpc>
            </a:pPr>
            <a:r>
              <a:rPr lang="en-US" sz="1574" b="1" u="sng" dirty="0" err="1">
                <a:latin typeface="Open Sans Bold"/>
                <a:hlinkClick r:id="rId5" tooltip="https://www.google.com/search?sca_esv=9384466e02e87e88&amp;sca_upv=1&amp;rlz=1C1BNSD_pt-BRBR1056BR1056&amp;sxsrf=ADLYWIIiIM1XquiM_tIgH1U9vicNUHdpaw:1716312648095&amp;q=sedeme+telefone&amp;ludocid=12133106379231309753&amp;sa=X&amp;ved=2ahUKEwjl8dntop-GAxWFrJUCHaA9DCgQ6BN6BAg-EAI">
                  <a:extLst>
                    <a:ext uri="{A12FA001-AC4F-418D-AE19-62706E023703}">
                      <ahyp:hlinkClr xmlns:ahyp="http://schemas.microsoft.com/office/drawing/2018/hyperlinkcolor" val="tx"/>
                    </a:ext>
                  </a:extLst>
                </a:hlinkClick>
              </a:rPr>
              <a:t>Telefone</a:t>
            </a:r>
            <a:r>
              <a:rPr lang="en-US" sz="1574" b="1" dirty="0">
                <a:latin typeface="Open Sans Bold"/>
              </a:rPr>
              <a:t>: </a:t>
            </a:r>
            <a:r>
              <a:rPr lang="en-US" sz="1574" b="1" u="sng" dirty="0">
                <a:latin typeface="Open Sans Bold"/>
                <a:hlinkClick r:id="rId6" tooltip="https://www.google.com/search?q=SEDEME&amp;rlz=1C1BNSD_pt-BRBR1056BR1056&amp;oq=SEDEME+&amp;gs_lcrp=EgZjaHJvbWUyBggAEEUYOTIGCAEQIxgnMg0IAhAuGK8BGMcBGIAEMgcIAxAAGIAEMgcIBBAAGIAEMgcIBRAAGIAEMgcIBhAAGIAEMgYIBxBFGDzSAQgxOTY3ajBqN6gCALACAA&amp;sourceid=chrome&amp;ie=UTF-8#">
                  <a:extLst>
                    <a:ext uri="{A12FA001-AC4F-418D-AE19-62706E023703}">
                      <ahyp:hlinkClr xmlns:ahyp="http://schemas.microsoft.com/office/drawing/2018/hyperlinkcolor" val="tx"/>
                    </a:ext>
                  </a:extLst>
                </a:hlinkClick>
              </a:rPr>
              <a:t>(91) 3110-2550</a:t>
            </a:r>
          </a:p>
          <a:p>
            <a:pPr algn="ctr">
              <a:lnSpc>
                <a:spcPts val="2204"/>
              </a:lnSpc>
            </a:pPr>
            <a:r>
              <a:rPr lang="en-US" sz="1574" b="1" u="sng" dirty="0">
                <a:latin typeface="Open Sans Bold"/>
              </a:rPr>
              <a:t>Site: https://www.sedeme.pa.gov.br/</a:t>
            </a:r>
          </a:p>
          <a:p>
            <a:pPr algn="ctr">
              <a:lnSpc>
                <a:spcPts val="2204"/>
              </a:lnSpc>
            </a:pPr>
            <a:endParaRPr lang="en-US" sz="1574" b="1" u="sng" dirty="0">
              <a:latin typeface="Open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09AC-98EA-29F1-6FF3-C0006FD222F9}"/>
              </a:ext>
            </a:extLst>
          </p:cNvPr>
          <p:cNvSpPr>
            <a:spLocks noGrp="1"/>
          </p:cNvSpPr>
          <p:nvPr>
            <p:ph type="ctrTitle"/>
          </p:nvPr>
        </p:nvSpPr>
        <p:spPr>
          <a:xfrm>
            <a:off x="755460" y="1351894"/>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Tree>
    <p:extLst>
      <p:ext uri="{BB962C8B-B14F-4D97-AF65-F5344CB8AC3E}">
        <p14:creationId xmlns:p14="http://schemas.microsoft.com/office/powerpoint/2010/main" val="129649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7"/>
          <p:cNvSpPr/>
          <p:nvPr/>
        </p:nvSpPr>
        <p:spPr>
          <a:xfrm>
            <a:off x="8857140" y="5722493"/>
            <a:ext cx="2970861" cy="487943"/>
          </a:xfrm>
          <a:custGeom>
            <a:avLst/>
            <a:gdLst/>
            <a:ahLst/>
            <a:cxnLst/>
            <a:rect l="l" t="t" r="r" b="b"/>
            <a:pathLst>
              <a:path w="4456291" h="731914">
                <a:moveTo>
                  <a:pt x="0" y="0"/>
                </a:moveTo>
                <a:lnTo>
                  <a:pt x="4456291" y="0"/>
                </a:lnTo>
                <a:lnTo>
                  <a:pt x="4456291" y="731914"/>
                </a:lnTo>
                <a:lnTo>
                  <a:pt x="0" y="731914"/>
                </a:lnTo>
                <a:lnTo>
                  <a:pt x="0" y="0"/>
                </a:lnTo>
                <a:close/>
              </a:path>
            </a:pathLst>
          </a:custGeom>
          <a:blipFill>
            <a:blip r:embed="rId2"/>
            <a:stretch>
              <a:fillRect/>
            </a:stretch>
          </a:blipFill>
        </p:spPr>
      </p:sp>
      <p:sp>
        <p:nvSpPr>
          <p:cNvPr id="36" name="TextBox 36"/>
          <p:cNvSpPr txBox="1"/>
          <p:nvPr/>
        </p:nvSpPr>
        <p:spPr>
          <a:xfrm>
            <a:off x="767935" y="392172"/>
            <a:ext cx="3658875" cy="487313"/>
          </a:xfrm>
          <a:prstGeom prst="rect">
            <a:avLst/>
          </a:prstGeom>
        </p:spPr>
        <p:txBody>
          <a:bodyPr lIns="0" tIns="0" rIns="0" bIns="0" rtlCol="0" anchor="t">
            <a:spAutoFit/>
          </a:bodyPr>
          <a:lstStyle/>
          <a:p>
            <a:pPr algn="ctr">
              <a:lnSpc>
                <a:spcPts val="3752"/>
              </a:lnSpc>
            </a:pPr>
            <a:r>
              <a:rPr lang="en-US" sz="3790" spc="132" dirty="0" err="1">
                <a:solidFill>
                  <a:srgbClr val="040506"/>
                </a:solidFill>
                <a:latin typeface="Codec Pro ExtraBold"/>
              </a:rPr>
              <a:t>Missão</a:t>
            </a:r>
            <a:r>
              <a:rPr lang="en-US" sz="3790" spc="132" dirty="0">
                <a:solidFill>
                  <a:srgbClr val="040506"/>
                </a:solidFill>
                <a:latin typeface="Codec Pro ExtraBold"/>
              </a:rPr>
              <a:t> </a:t>
            </a:r>
          </a:p>
        </p:txBody>
      </p:sp>
      <p:sp>
        <p:nvSpPr>
          <p:cNvPr id="37" name="TextBox 37"/>
          <p:cNvSpPr txBox="1"/>
          <p:nvPr/>
        </p:nvSpPr>
        <p:spPr>
          <a:xfrm>
            <a:off x="431620" y="1333802"/>
            <a:ext cx="4286976" cy="2821285"/>
          </a:xfrm>
          <a:prstGeom prst="rect">
            <a:avLst/>
          </a:prstGeom>
        </p:spPr>
        <p:txBody>
          <a:bodyPr wrap="square" lIns="0" tIns="0" rIns="0" bIns="0" rtlCol="0" anchor="t">
            <a:spAutoFit/>
          </a:bodyPr>
          <a:lstStyle/>
          <a:p>
            <a:pPr algn="just">
              <a:lnSpc>
                <a:spcPts val="2186"/>
              </a:lnSpc>
            </a:pPr>
            <a:r>
              <a:rPr lang="en-US" sz="2000" spc="130" dirty="0" err="1">
                <a:solidFill>
                  <a:srgbClr val="231F20"/>
                </a:solidFill>
                <a:latin typeface="Open Sauce Bold"/>
              </a:rPr>
              <a:t>Desenvolver</a:t>
            </a:r>
            <a:r>
              <a:rPr lang="en-US" sz="2000" spc="130" dirty="0">
                <a:solidFill>
                  <a:srgbClr val="231F20"/>
                </a:solidFill>
                <a:latin typeface="Open Sauce Bold"/>
              </a:rPr>
              <a:t> e </a:t>
            </a:r>
            <a:r>
              <a:rPr lang="en-US" sz="2000" spc="130" dirty="0" err="1">
                <a:solidFill>
                  <a:srgbClr val="231F20"/>
                </a:solidFill>
                <a:latin typeface="Open Sauce Bold"/>
              </a:rPr>
              <a:t>implementar</a:t>
            </a:r>
            <a:r>
              <a:rPr lang="en-US" sz="2000" spc="130" dirty="0">
                <a:solidFill>
                  <a:srgbClr val="231F20"/>
                </a:solidFill>
                <a:latin typeface="Open Sauce Bold"/>
              </a:rPr>
              <a:t>, de </a:t>
            </a:r>
            <a:r>
              <a:rPr lang="en-US" sz="2000" spc="130" dirty="0" err="1">
                <a:solidFill>
                  <a:srgbClr val="231F20"/>
                </a:solidFill>
                <a:latin typeface="Open Sauce Bold"/>
              </a:rPr>
              <a:t>maneira</a:t>
            </a:r>
            <a:r>
              <a:rPr lang="en-US" sz="2000" spc="130" dirty="0">
                <a:solidFill>
                  <a:srgbClr val="231F20"/>
                </a:solidFill>
                <a:latin typeface="Open Sauce Bold"/>
              </a:rPr>
              <a:t> </a:t>
            </a:r>
            <a:r>
              <a:rPr lang="en-US" sz="2000" spc="130" dirty="0" err="1">
                <a:solidFill>
                  <a:srgbClr val="231F20"/>
                </a:solidFill>
                <a:latin typeface="Open Sauce Bold"/>
              </a:rPr>
              <a:t>sustentável</a:t>
            </a:r>
            <a:r>
              <a:rPr lang="en-US" sz="2000" spc="130" dirty="0">
                <a:solidFill>
                  <a:srgbClr val="231F20"/>
                </a:solidFill>
                <a:latin typeface="Open Sauce Bold"/>
              </a:rPr>
              <a:t>, </a:t>
            </a:r>
            <a:r>
              <a:rPr lang="en-US" sz="2000" spc="130" dirty="0" err="1">
                <a:solidFill>
                  <a:srgbClr val="231F20"/>
                </a:solidFill>
                <a:latin typeface="Open Sauce Bold"/>
              </a:rPr>
              <a:t>políticas</a:t>
            </a:r>
            <a:r>
              <a:rPr lang="en-US" sz="2000" spc="130" dirty="0">
                <a:solidFill>
                  <a:srgbClr val="231F20"/>
                </a:solidFill>
                <a:latin typeface="Open Sauce Bold"/>
              </a:rPr>
              <a:t> de </a:t>
            </a:r>
            <a:r>
              <a:rPr lang="en-US" sz="2000" spc="130" dirty="0" err="1">
                <a:solidFill>
                  <a:srgbClr val="231F20"/>
                </a:solidFill>
                <a:latin typeface="Open Sauce Bold"/>
              </a:rPr>
              <a:t>desenvolvimento</a:t>
            </a:r>
            <a:r>
              <a:rPr lang="en-US" sz="2000" spc="130" dirty="0">
                <a:solidFill>
                  <a:srgbClr val="231F20"/>
                </a:solidFill>
                <a:latin typeface="Open Sauce Bold"/>
              </a:rPr>
              <a:t> </a:t>
            </a:r>
            <a:r>
              <a:rPr lang="en-US" sz="2000" spc="130" dirty="0" err="1">
                <a:solidFill>
                  <a:srgbClr val="231F20"/>
                </a:solidFill>
                <a:latin typeface="Open Sauce Bold"/>
              </a:rPr>
              <a:t>econômico</a:t>
            </a:r>
            <a:r>
              <a:rPr lang="en-US" sz="2000" spc="130" dirty="0">
                <a:solidFill>
                  <a:srgbClr val="231F20"/>
                </a:solidFill>
                <a:latin typeface="Open Sauce Bold"/>
              </a:rPr>
              <a:t>, minas e </a:t>
            </a:r>
            <a:r>
              <a:rPr lang="en-US" sz="2000" spc="130" dirty="0" err="1">
                <a:solidFill>
                  <a:srgbClr val="231F20"/>
                </a:solidFill>
                <a:latin typeface="Open Sauce Bold"/>
              </a:rPr>
              <a:t>energia</a:t>
            </a:r>
            <a:r>
              <a:rPr lang="en-US" sz="2000" spc="130" dirty="0">
                <a:solidFill>
                  <a:srgbClr val="231F20"/>
                </a:solidFill>
                <a:latin typeface="Open Sauce Bold"/>
              </a:rPr>
              <a:t>, no Estado do Pará, </a:t>
            </a:r>
            <a:r>
              <a:rPr lang="en-US" sz="2000" spc="130" dirty="0" err="1">
                <a:solidFill>
                  <a:srgbClr val="231F20"/>
                </a:solidFill>
                <a:latin typeface="Open Sauce Bold"/>
              </a:rPr>
              <a:t>traçando</a:t>
            </a:r>
            <a:r>
              <a:rPr lang="en-US" sz="2000" spc="130" dirty="0">
                <a:solidFill>
                  <a:srgbClr val="231F20"/>
                </a:solidFill>
                <a:latin typeface="Open Sauce Bold"/>
              </a:rPr>
              <a:t> </a:t>
            </a:r>
            <a:r>
              <a:rPr lang="en-US" sz="2000" spc="130" dirty="0" err="1">
                <a:solidFill>
                  <a:srgbClr val="231F20"/>
                </a:solidFill>
                <a:latin typeface="Open Sauce Bold"/>
              </a:rPr>
              <a:t>planos</a:t>
            </a:r>
            <a:r>
              <a:rPr lang="en-US" sz="2000" spc="130" dirty="0">
                <a:solidFill>
                  <a:srgbClr val="231F20"/>
                </a:solidFill>
                <a:latin typeface="Open Sauce Bold"/>
              </a:rPr>
              <a:t> e </a:t>
            </a:r>
            <a:r>
              <a:rPr lang="en-US" sz="2000" spc="130" dirty="0" err="1">
                <a:solidFill>
                  <a:srgbClr val="231F20"/>
                </a:solidFill>
                <a:latin typeface="Open Sauce Bold"/>
              </a:rPr>
              <a:t>programas</a:t>
            </a:r>
            <a:r>
              <a:rPr lang="en-US" sz="2000" spc="130" dirty="0">
                <a:solidFill>
                  <a:srgbClr val="231F20"/>
                </a:solidFill>
                <a:latin typeface="Open Sauce Bold"/>
              </a:rPr>
              <a:t> </a:t>
            </a:r>
            <a:r>
              <a:rPr lang="en-US" sz="2000" spc="130" dirty="0" err="1">
                <a:solidFill>
                  <a:srgbClr val="231F20"/>
                </a:solidFill>
                <a:latin typeface="Open Sauce Bold"/>
              </a:rPr>
              <a:t>relacionados</a:t>
            </a:r>
            <a:r>
              <a:rPr lang="en-US" sz="2000" spc="130" dirty="0">
                <a:solidFill>
                  <a:srgbClr val="231F20"/>
                </a:solidFill>
                <a:latin typeface="Open Sauce Bold"/>
              </a:rPr>
              <a:t> à </a:t>
            </a:r>
            <a:r>
              <a:rPr lang="en-US" sz="2000" spc="130" dirty="0" err="1">
                <a:solidFill>
                  <a:srgbClr val="231F20"/>
                </a:solidFill>
                <a:latin typeface="Open Sauce Bold"/>
              </a:rPr>
              <a:t>indústria</a:t>
            </a:r>
            <a:r>
              <a:rPr lang="en-US" sz="2000" spc="130" dirty="0">
                <a:solidFill>
                  <a:srgbClr val="231F20"/>
                </a:solidFill>
                <a:latin typeface="Open Sauce Bold"/>
              </a:rPr>
              <a:t>, </a:t>
            </a:r>
            <a:r>
              <a:rPr lang="en-US" sz="2000" spc="130" dirty="0" err="1">
                <a:solidFill>
                  <a:srgbClr val="231F20"/>
                </a:solidFill>
                <a:latin typeface="Open Sauce Bold"/>
              </a:rPr>
              <a:t>comércio</a:t>
            </a:r>
            <a:r>
              <a:rPr lang="en-US" sz="2000" spc="130" dirty="0">
                <a:solidFill>
                  <a:srgbClr val="231F20"/>
                </a:solidFill>
                <a:latin typeface="Open Sauce Bold"/>
              </a:rPr>
              <a:t>, </a:t>
            </a:r>
            <a:r>
              <a:rPr lang="en-US" sz="2000" spc="130" dirty="0" err="1">
                <a:solidFill>
                  <a:srgbClr val="231F20"/>
                </a:solidFill>
                <a:latin typeface="Open Sauce Bold"/>
              </a:rPr>
              <a:t>serviços</a:t>
            </a:r>
            <a:r>
              <a:rPr lang="en-US" sz="2000" spc="130" dirty="0">
                <a:solidFill>
                  <a:srgbClr val="231F20"/>
                </a:solidFill>
                <a:latin typeface="Open Sauce Bold"/>
              </a:rPr>
              <a:t> e </a:t>
            </a:r>
            <a:r>
              <a:rPr lang="en-US" sz="2000" spc="130" dirty="0" err="1">
                <a:solidFill>
                  <a:srgbClr val="231F20"/>
                </a:solidFill>
                <a:latin typeface="Open Sauce Bold"/>
              </a:rPr>
              <a:t>recursos</a:t>
            </a:r>
            <a:r>
              <a:rPr lang="en-US" sz="2000" spc="130" dirty="0">
                <a:solidFill>
                  <a:srgbClr val="231F20"/>
                </a:solidFill>
                <a:latin typeface="Open Sauce Bold"/>
              </a:rPr>
              <a:t> </a:t>
            </a:r>
            <a:r>
              <a:rPr lang="en-US" sz="2000" spc="130" dirty="0" err="1">
                <a:solidFill>
                  <a:srgbClr val="231F20"/>
                </a:solidFill>
                <a:latin typeface="Open Sauce Bold"/>
              </a:rPr>
              <a:t>naturais</a:t>
            </a:r>
            <a:r>
              <a:rPr lang="en-US" sz="2000" spc="130" dirty="0">
                <a:solidFill>
                  <a:srgbClr val="231F20"/>
                </a:solidFill>
                <a:latin typeface="Open Sauce Bold"/>
              </a:rPr>
              <a:t>, inclusive </a:t>
            </a:r>
            <a:r>
              <a:rPr lang="en-US" sz="2000" spc="130" dirty="0" err="1">
                <a:solidFill>
                  <a:srgbClr val="231F20"/>
                </a:solidFill>
                <a:latin typeface="Open Sauce Bold"/>
              </a:rPr>
              <a:t>em</a:t>
            </a:r>
            <a:r>
              <a:rPr lang="en-US" sz="2000" spc="130" dirty="0">
                <a:solidFill>
                  <a:srgbClr val="231F20"/>
                </a:solidFill>
                <a:latin typeface="Open Sauce Bold"/>
              </a:rPr>
              <a:t> </a:t>
            </a:r>
            <a:r>
              <a:rPr lang="en-US" sz="2000" spc="130" dirty="0" err="1">
                <a:solidFill>
                  <a:srgbClr val="231F20"/>
                </a:solidFill>
                <a:latin typeface="Open Sauce Bold"/>
              </a:rPr>
              <a:t>ação</a:t>
            </a:r>
            <a:r>
              <a:rPr lang="en-US" sz="2000" spc="130" dirty="0">
                <a:solidFill>
                  <a:srgbClr val="231F20"/>
                </a:solidFill>
                <a:latin typeface="Open Sauce Bold"/>
              </a:rPr>
              <a:t> </a:t>
            </a:r>
            <a:r>
              <a:rPr lang="en-US" sz="2000" spc="130" dirty="0" err="1">
                <a:solidFill>
                  <a:srgbClr val="231F20"/>
                </a:solidFill>
                <a:latin typeface="Open Sauce Bold"/>
              </a:rPr>
              <a:t>coordenada</a:t>
            </a:r>
            <a:r>
              <a:rPr lang="en-US" sz="2000" spc="130" dirty="0">
                <a:solidFill>
                  <a:srgbClr val="231F20"/>
                </a:solidFill>
                <a:latin typeface="Open Sauce Bold"/>
              </a:rPr>
              <a:t> com </a:t>
            </a:r>
            <a:r>
              <a:rPr lang="en-US" sz="2000" spc="130" dirty="0" err="1">
                <a:solidFill>
                  <a:srgbClr val="231F20"/>
                </a:solidFill>
                <a:latin typeface="Open Sauce Bold"/>
              </a:rPr>
              <a:t>demais</a:t>
            </a:r>
            <a:r>
              <a:rPr lang="en-US" sz="2000" spc="130" dirty="0">
                <a:solidFill>
                  <a:srgbClr val="231F20"/>
                </a:solidFill>
                <a:latin typeface="Open Sauce Bold"/>
              </a:rPr>
              <a:t> </a:t>
            </a:r>
            <a:r>
              <a:rPr lang="en-US" sz="2000" spc="130" dirty="0" err="1">
                <a:solidFill>
                  <a:srgbClr val="231F20"/>
                </a:solidFill>
                <a:latin typeface="Open Sauce Bold"/>
              </a:rPr>
              <a:t>órgãos</a:t>
            </a:r>
            <a:r>
              <a:rPr lang="en-US" sz="2000" spc="130" dirty="0">
                <a:solidFill>
                  <a:srgbClr val="231F20"/>
                </a:solidFill>
                <a:latin typeface="Open Sauce Bold"/>
              </a:rPr>
              <a:t> do </a:t>
            </a:r>
            <a:r>
              <a:rPr lang="en-US" sz="2000" spc="130" dirty="0" err="1">
                <a:solidFill>
                  <a:srgbClr val="231F20"/>
                </a:solidFill>
                <a:latin typeface="Open Sauce Bold"/>
              </a:rPr>
              <a:t>Poder</a:t>
            </a:r>
            <a:r>
              <a:rPr lang="en-US" sz="2000" spc="130" dirty="0">
                <a:solidFill>
                  <a:srgbClr val="231F20"/>
                </a:solidFill>
                <a:latin typeface="Open Sauce Bold"/>
              </a:rPr>
              <a:t> </a:t>
            </a:r>
            <a:r>
              <a:rPr lang="en-US" sz="2000" spc="130" dirty="0" err="1">
                <a:solidFill>
                  <a:srgbClr val="231F20"/>
                </a:solidFill>
                <a:latin typeface="Open Sauce Bold"/>
              </a:rPr>
              <a:t>Executivo</a:t>
            </a:r>
            <a:r>
              <a:rPr lang="en-US" sz="2000" spc="130" dirty="0">
                <a:solidFill>
                  <a:srgbClr val="231F20"/>
                </a:solidFill>
                <a:latin typeface="Open Sauce Bold"/>
              </a:rPr>
              <a:t>.</a:t>
            </a:r>
          </a:p>
        </p:txBody>
      </p:sp>
      <p:grpSp>
        <p:nvGrpSpPr>
          <p:cNvPr id="40" name="Agrupar 39">
            <a:extLst>
              <a:ext uri="{FF2B5EF4-FFF2-40B4-BE49-F238E27FC236}">
                <a16:creationId xmlns:a16="http://schemas.microsoft.com/office/drawing/2014/main" id="{B789E7C3-2DF9-FA12-EA26-5BF207BDEC59}"/>
              </a:ext>
            </a:extLst>
          </p:cNvPr>
          <p:cNvGrpSpPr/>
          <p:nvPr/>
        </p:nvGrpSpPr>
        <p:grpSpPr>
          <a:xfrm>
            <a:off x="4213632" y="383482"/>
            <a:ext cx="7757297" cy="5582982"/>
            <a:chOff x="4158768" y="639111"/>
            <a:chExt cx="7757297" cy="5582982"/>
          </a:xfrm>
        </p:grpSpPr>
        <p:grpSp>
          <p:nvGrpSpPr>
            <p:cNvPr id="23" name="Group 23"/>
            <p:cNvGrpSpPr/>
            <p:nvPr/>
          </p:nvGrpSpPr>
          <p:grpSpPr>
            <a:xfrm>
              <a:off x="4902129" y="5159394"/>
              <a:ext cx="2991948" cy="1062699"/>
              <a:chOff x="0" y="0"/>
              <a:chExt cx="4074480" cy="1447200"/>
            </a:xfrm>
          </p:grpSpPr>
          <p:sp>
            <p:nvSpPr>
              <p:cNvPr id="24" name="Freeform 24"/>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sp>
        </p:grpSp>
        <p:grpSp>
          <p:nvGrpSpPr>
            <p:cNvPr id="25" name="Group 25"/>
            <p:cNvGrpSpPr/>
            <p:nvPr/>
          </p:nvGrpSpPr>
          <p:grpSpPr>
            <a:xfrm>
              <a:off x="4158768" y="4711580"/>
              <a:ext cx="1508927" cy="1510513"/>
              <a:chOff x="0" y="0"/>
              <a:chExt cx="2054880" cy="2057040"/>
            </a:xfrm>
            <a:solidFill>
              <a:schemeClr val="accent1">
                <a:lumMod val="75000"/>
              </a:schemeClr>
            </a:solidFill>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grpFill/>
            </p:spPr>
          </p:sp>
        </p:grpSp>
        <p:grpSp>
          <p:nvGrpSpPr>
            <p:cNvPr id="39" name="Agrupar 38">
              <a:extLst>
                <a:ext uri="{FF2B5EF4-FFF2-40B4-BE49-F238E27FC236}">
                  <a16:creationId xmlns:a16="http://schemas.microsoft.com/office/drawing/2014/main" id="{42940E39-5A55-04A0-12C6-DA9C3EF7642B}"/>
                </a:ext>
              </a:extLst>
            </p:cNvPr>
            <p:cNvGrpSpPr/>
            <p:nvPr/>
          </p:nvGrpSpPr>
          <p:grpSpPr>
            <a:xfrm>
              <a:off x="4431940" y="639111"/>
              <a:ext cx="7484125" cy="5236138"/>
              <a:chOff x="4431940" y="639111"/>
              <a:chExt cx="7484125" cy="5236138"/>
            </a:xfrm>
          </p:grpSpPr>
          <p:grpSp>
            <p:nvGrpSpPr>
              <p:cNvPr id="11" name="Group 11"/>
              <p:cNvGrpSpPr/>
              <p:nvPr/>
            </p:nvGrpSpPr>
            <p:grpSpPr>
              <a:xfrm>
                <a:off x="8548914" y="969145"/>
                <a:ext cx="3367151" cy="1062699"/>
                <a:chOff x="0" y="0"/>
                <a:chExt cx="4073040" cy="1447200"/>
              </a:xfrm>
            </p:grpSpPr>
            <p:sp>
              <p:nvSpPr>
                <p:cNvPr id="12" name="Freeform 12"/>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sp>
          </p:grpSp>
          <p:sp>
            <p:nvSpPr>
              <p:cNvPr id="35" name="TextBox 35"/>
              <p:cNvSpPr txBox="1"/>
              <p:nvPr/>
            </p:nvSpPr>
            <p:spPr>
              <a:xfrm>
                <a:off x="9416987" y="1238081"/>
                <a:ext cx="2411014" cy="539315"/>
              </a:xfrm>
              <a:prstGeom prst="rect">
                <a:avLst/>
              </a:prstGeom>
            </p:spPr>
            <p:txBody>
              <a:bodyPr wrap="square" lIns="0" tIns="0" rIns="0" bIns="0" rtlCol="0" anchor="t">
                <a:spAutoFit/>
              </a:bodyPr>
              <a:lstStyle/>
              <a:p>
                <a:pPr marL="0" lvl="1">
                  <a:lnSpc>
                    <a:spcPts val="2154"/>
                  </a:lnSpc>
                  <a:spcBef>
                    <a:spcPct val="0"/>
                  </a:spcBef>
                </a:pPr>
                <a:r>
                  <a:rPr lang="en-US" sz="1561" spc="153" dirty="0">
                    <a:solidFill>
                      <a:srgbClr val="231F20"/>
                    </a:solidFill>
                    <a:latin typeface="Open Sauce Bold"/>
                  </a:rPr>
                  <a:t>DESENVOLVIMENTO ECONÔMICO</a:t>
                </a:r>
              </a:p>
            </p:txBody>
          </p:sp>
          <p:grpSp>
            <p:nvGrpSpPr>
              <p:cNvPr id="34" name="Agrupar 33">
                <a:extLst>
                  <a:ext uri="{FF2B5EF4-FFF2-40B4-BE49-F238E27FC236}">
                    <a16:creationId xmlns:a16="http://schemas.microsoft.com/office/drawing/2014/main" id="{A1DBF0A3-805F-1C9B-F917-41C66D32C2DD}"/>
                  </a:ext>
                </a:extLst>
              </p:cNvPr>
              <p:cNvGrpSpPr/>
              <p:nvPr/>
            </p:nvGrpSpPr>
            <p:grpSpPr>
              <a:xfrm>
                <a:off x="4431940" y="639111"/>
                <a:ext cx="6117292" cy="5236138"/>
                <a:chOff x="4431940" y="639111"/>
                <a:chExt cx="6117292" cy="5236138"/>
              </a:xfrm>
            </p:grpSpPr>
            <p:grpSp>
              <p:nvGrpSpPr>
                <p:cNvPr id="13" name="Group 13"/>
                <p:cNvGrpSpPr/>
                <p:nvPr/>
              </p:nvGrpSpPr>
              <p:grpSpPr>
                <a:xfrm>
                  <a:off x="7793899" y="639111"/>
                  <a:ext cx="1509985" cy="1508927"/>
                  <a:chOff x="0" y="0"/>
                  <a:chExt cx="2056320" cy="2054880"/>
                </a:xfrm>
                <a:solidFill>
                  <a:schemeClr val="accent1">
                    <a:lumMod val="75000"/>
                  </a:schemeClr>
                </a:solidFill>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grpFill/>
                </p:spPr>
              </p:sp>
            </p:grpSp>
            <p:grpSp>
              <p:nvGrpSpPr>
                <p:cNvPr id="19" name="Group 19"/>
                <p:cNvGrpSpPr/>
                <p:nvPr/>
              </p:nvGrpSpPr>
              <p:grpSpPr>
                <a:xfrm>
                  <a:off x="6514165" y="3711046"/>
                  <a:ext cx="2993006" cy="1063228"/>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sp>
            </p:grpSp>
            <p:grpSp>
              <p:nvGrpSpPr>
                <p:cNvPr id="21" name="Group 21"/>
                <p:cNvGrpSpPr/>
                <p:nvPr/>
              </p:nvGrpSpPr>
              <p:grpSpPr>
                <a:xfrm>
                  <a:off x="5278424" y="3424229"/>
                  <a:ext cx="1509456" cy="1509456"/>
                  <a:chOff x="0" y="0"/>
                  <a:chExt cx="2055600" cy="2055600"/>
                </a:xfrm>
                <a:solidFill>
                  <a:schemeClr val="accent1">
                    <a:lumMod val="75000"/>
                  </a:schemeClr>
                </a:solidFill>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grpFill/>
                </p:spPr>
              </p:sp>
            </p:grpSp>
            <p:sp>
              <p:nvSpPr>
                <p:cNvPr id="28" name="Freeform 28"/>
                <p:cNvSpPr/>
                <p:nvPr/>
              </p:nvSpPr>
              <p:spPr>
                <a:xfrm>
                  <a:off x="4431940" y="4934871"/>
                  <a:ext cx="940378" cy="940378"/>
                </a:xfrm>
                <a:custGeom>
                  <a:avLst/>
                  <a:gdLst/>
                  <a:ahLst/>
                  <a:cxnLst/>
                  <a:rect l="l" t="t" r="r" b="b"/>
                  <a:pathLst>
                    <a:path w="1410567" h="1410567">
                      <a:moveTo>
                        <a:pt x="0" y="0"/>
                      </a:moveTo>
                      <a:lnTo>
                        <a:pt x="1410567" y="0"/>
                      </a:lnTo>
                      <a:lnTo>
                        <a:pt x="1410567" y="1410567"/>
                      </a:lnTo>
                      <a:lnTo>
                        <a:pt x="0" y="14105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29"/>
                <p:cNvSpPr/>
                <p:nvPr/>
              </p:nvSpPr>
              <p:spPr>
                <a:xfrm>
                  <a:off x="5750338" y="3598102"/>
                  <a:ext cx="513102" cy="1176172"/>
                </a:xfrm>
                <a:custGeom>
                  <a:avLst/>
                  <a:gdLst/>
                  <a:ahLst/>
                  <a:cxnLst/>
                  <a:rect l="l" t="t" r="r" b="b"/>
                  <a:pathLst>
                    <a:path w="769653" h="1764258">
                      <a:moveTo>
                        <a:pt x="0" y="0"/>
                      </a:moveTo>
                      <a:lnTo>
                        <a:pt x="769654" y="0"/>
                      </a:lnTo>
                      <a:lnTo>
                        <a:pt x="769654" y="1764258"/>
                      </a:lnTo>
                      <a:lnTo>
                        <a:pt x="0" y="1764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1" name="Freeform 31"/>
                <p:cNvSpPr/>
                <p:nvPr/>
              </p:nvSpPr>
              <p:spPr>
                <a:xfrm>
                  <a:off x="8058321" y="909177"/>
                  <a:ext cx="1007675" cy="1061726"/>
                </a:xfrm>
                <a:custGeom>
                  <a:avLst/>
                  <a:gdLst/>
                  <a:ahLst/>
                  <a:cxnLst/>
                  <a:rect l="l" t="t" r="r" b="b"/>
                  <a:pathLst>
                    <a:path w="1511512" h="1592589">
                      <a:moveTo>
                        <a:pt x="0" y="0"/>
                      </a:moveTo>
                      <a:lnTo>
                        <a:pt x="1511513" y="0"/>
                      </a:lnTo>
                      <a:lnTo>
                        <a:pt x="1511513" y="1592589"/>
                      </a:lnTo>
                      <a:lnTo>
                        <a:pt x="0" y="15925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2" name="TextBox 32"/>
                <p:cNvSpPr txBox="1"/>
                <p:nvPr/>
              </p:nvSpPr>
              <p:spPr>
                <a:xfrm>
                  <a:off x="5830621" y="5516200"/>
                  <a:ext cx="1821755" cy="257186"/>
                </a:xfrm>
                <a:prstGeom prst="rect">
                  <a:avLst/>
                </a:prstGeom>
              </p:spPr>
              <p:txBody>
                <a:bodyPr lIns="0" tIns="0" rIns="0" bIns="0" rtlCol="0" anchor="t">
                  <a:spAutoFit/>
                </a:bodyPr>
                <a:lstStyle/>
                <a:p>
                  <a:pPr>
                    <a:lnSpc>
                      <a:spcPts val="2154"/>
                    </a:lnSpc>
                  </a:pPr>
                  <a:r>
                    <a:rPr lang="en-US" sz="1561" spc="153">
                      <a:solidFill>
                        <a:srgbClr val="231F20"/>
                      </a:solidFill>
                      <a:latin typeface="Open Sauce Bold"/>
                    </a:rPr>
                    <a:t>MINERAÇÃO</a:t>
                  </a:r>
                </a:p>
              </p:txBody>
            </p:sp>
            <p:sp>
              <p:nvSpPr>
                <p:cNvPr id="33" name="TextBox 33"/>
                <p:cNvSpPr txBox="1"/>
                <p:nvPr/>
              </p:nvSpPr>
              <p:spPr>
                <a:xfrm>
                  <a:off x="6996675" y="4048680"/>
                  <a:ext cx="1821755" cy="257186"/>
                </a:xfrm>
                <a:prstGeom prst="rect">
                  <a:avLst/>
                </a:prstGeom>
              </p:spPr>
              <p:txBody>
                <a:bodyPr lIns="0" tIns="0" rIns="0" bIns="0" rtlCol="0" anchor="t">
                  <a:spAutoFit/>
                </a:bodyPr>
                <a:lstStyle/>
                <a:p>
                  <a:pPr marL="0" lvl="1">
                    <a:lnSpc>
                      <a:spcPts val="2154"/>
                    </a:lnSpc>
                    <a:spcBef>
                      <a:spcPct val="0"/>
                    </a:spcBef>
                  </a:pPr>
                  <a:r>
                    <a:rPr lang="en-US" sz="1561" spc="153" dirty="0">
                      <a:solidFill>
                        <a:srgbClr val="231F20"/>
                      </a:solidFill>
                      <a:latin typeface="Open Sauce Bold"/>
                    </a:rPr>
                    <a:t>ENERGIA</a:t>
                  </a:r>
                </a:p>
              </p:txBody>
            </p:sp>
            <p:grpSp>
              <p:nvGrpSpPr>
                <p:cNvPr id="17" name="Group 19">
                  <a:extLst>
                    <a:ext uri="{FF2B5EF4-FFF2-40B4-BE49-F238E27FC236}">
                      <a16:creationId xmlns:a16="http://schemas.microsoft.com/office/drawing/2014/main" id="{09C5EF2E-EEC7-1890-708D-F636FB264586}"/>
                    </a:ext>
                  </a:extLst>
                </p:cNvPr>
                <p:cNvGrpSpPr/>
                <p:nvPr/>
              </p:nvGrpSpPr>
              <p:grpSpPr>
                <a:xfrm>
                  <a:off x="7556226" y="2327601"/>
                  <a:ext cx="2993006" cy="1063228"/>
                  <a:chOff x="0" y="0"/>
                  <a:chExt cx="4075920" cy="1447920"/>
                </a:xfrm>
              </p:grpSpPr>
              <p:sp>
                <p:nvSpPr>
                  <p:cNvPr id="18" name="Freeform 20">
                    <a:extLst>
                      <a:ext uri="{FF2B5EF4-FFF2-40B4-BE49-F238E27FC236}">
                        <a16:creationId xmlns:a16="http://schemas.microsoft.com/office/drawing/2014/main" id="{9C6801DF-1F55-65D8-E01C-AB1097546A75}"/>
                      </a:ext>
                    </a:extLst>
                  </p:cNvPr>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sp>
            </p:grpSp>
            <p:grpSp>
              <p:nvGrpSpPr>
                <p:cNvPr id="15" name="Group 13">
                  <a:extLst>
                    <a:ext uri="{FF2B5EF4-FFF2-40B4-BE49-F238E27FC236}">
                      <a16:creationId xmlns:a16="http://schemas.microsoft.com/office/drawing/2014/main" id="{313001BB-53C3-60D3-F9AD-DDBD7BBBF138}"/>
                    </a:ext>
                  </a:extLst>
                </p:cNvPr>
                <p:cNvGrpSpPr/>
                <p:nvPr/>
              </p:nvGrpSpPr>
              <p:grpSpPr>
                <a:xfrm>
                  <a:off x="6515800" y="2008369"/>
                  <a:ext cx="1509985" cy="1508927"/>
                  <a:chOff x="0" y="0"/>
                  <a:chExt cx="2056320" cy="2054880"/>
                </a:xfrm>
                <a:solidFill>
                  <a:schemeClr val="accent1">
                    <a:lumMod val="75000"/>
                  </a:schemeClr>
                </a:solidFill>
              </p:grpSpPr>
              <p:sp>
                <p:nvSpPr>
                  <p:cNvPr id="16" name="Freeform 14">
                    <a:extLst>
                      <a:ext uri="{FF2B5EF4-FFF2-40B4-BE49-F238E27FC236}">
                        <a16:creationId xmlns:a16="http://schemas.microsoft.com/office/drawing/2014/main" id="{FA43ADAF-E185-3A69-2C8D-A19FAC5A8050}"/>
                      </a:ext>
                    </a:extLst>
                  </p:cNvPr>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grpFill/>
                </p:spPr>
              </p:sp>
            </p:grpSp>
            <p:sp>
              <p:nvSpPr>
                <p:cNvPr id="30" name="TextBox 35">
                  <a:extLst>
                    <a:ext uri="{FF2B5EF4-FFF2-40B4-BE49-F238E27FC236}">
                      <a16:creationId xmlns:a16="http://schemas.microsoft.com/office/drawing/2014/main" id="{C7C07541-0C8E-4543-6D2B-56BE47022916}"/>
                    </a:ext>
                  </a:extLst>
                </p:cNvPr>
                <p:cNvSpPr txBox="1"/>
                <p:nvPr/>
              </p:nvSpPr>
              <p:spPr>
                <a:xfrm>
                  <a:off x="8138138" y="2456416"/>
                  <a:ext cx="2411014" cy="821443"/>
                </a:xfrm>
                <a:prstGeom prst="rect">
                  <a:avLst/>
                </a:prstGeom>
              </p:spPr>
              <p:txBody>
                <a:bodyPr wrap="square" lIns="0" tIns="0" rIns="0" bIns="0" rtlCol="0" anchor="t">
                  <a:spAutoFit/>
                </a:bodyPr>
                <a:lstStyle/>
                <a:p>
                  <a:pPr marL="0" lvl="1">
                    <a:lnSpc>
                      <a:spcPts val="2154"/>
                    </a:lnSpc>
                    <a:spcBef>
                      <a:spcPct val="0"/>
                    </a:spcBef>
                  </a:pPr>
                  <a:r>
                    <a:rPr lang="en-US" sz="1561" spc="153" dirty="0">
                      <a:solidFill>
                        <a:srgbClr val="231F20"/>
                      </a:solidFill>
                      <a:latin typeface="Open Sauce Bold"/>
                    </a:rPr>
                    <a:t>INDÚSTRIA, COMÉRCIO E SERVIÇOS</a:t>
                  </a:r>
                </a:p>
              </p:txBody>
            </p:sp>
            <p:pic>
              <p:nvPicPr>
                <p:cNvPr id="38" name="Gráfico 37" descr="Caixa">
                  <a:extLst>
                    <a:ext uri="{FF2B5EF4-FFF2-40B4-BE49-F238E27FC236}">
                      <a16:creationId xmlns:a16="http://schemas.microsoft.com/office/drawing/2014/main" id="{8963EA5D-6688-74A7-7DD2-D815277668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9426" y="2238463"/>
                  <a:ext cx="1011965" cy="1011965"/>
                </a:xfrm>
                <a:prstGeom prst="rect">
                  <a:avLst/>
                </a:prstGeom>
              </p:spPr>
            </p:pic>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6">
            <a:extLst>
              <a:ext uri="{FF2B5EF4-FFF2-40B4-BE49-F238E27FC236}">
                <a16:creationId xmlns:a16="http://schemas.microsoft.com/office/drawing/2014/main" id="{195A39C2-E84E-36D1-DD71-3F941DB3FAD7}"/>
              </a:ext>
            </a:extLst>
          </p:cNvPr>
          <p:cNvSpPr/>
          <p:nvPr/>
        </p:nvSpPr>
        <p:spPr>
          <a:xfrm rot="-5400000">
            <a:off x="2190732" y="3517433"/>
            <a:ext cx="2614080" cy="1660788"/>
          </a:xfrm>
          <a:custGeom>
            <a:avLst/>
            <a:gdLst/>
            <a:ahLst/>
            <a:cxnLst/>
            <a:rect l="l" t="t" r="r" b="b"/>
            <a:pathLst>
              <a:path w="3921120" h="2491182">
                <a:moveTo>
                  <a:pt x="0" y="0"/>
                </a:moveTo>
                <a:lnTo>
                  <a:pt x="3921120" y="0"/>
                </a:lnTo>
                <a:lnTo>
                  <a:pt x="3921120" y="2491181"/>
                </a:lnTo>
                <a:lnTo>
                  <a:pt x="0" y="2491181"/>
                </a:lnTo>
                <a:lnTo>
                  <a:pt x="0" y="0"/>
                </a:lnTo>
                <a:close/>
              </a:path>
            </a:pathLst>
          </a:custGeom>
          <a:solidFill>
            <a:schemeClr val="accent1">
              <a:lumMod val="75000"/>
            </a:schemeClr>
          </a:solidFill>
        </p:spPr>
      </p:sp>
      <p:sp>
        <p:nvSpPr>
          <p:cNvPr id="43" name="Freeform 18">
            <a:extLst>
              <a:ext uri="{FF2B5EF4-FFF2-40B4-BE49-F238E27FC236}">
                <a16:creationId xmlns:a16="http://schemas.microsoft.com/office/drawing/2014/main" id="{7055C5EA-6B07-50A0-E837-AF29D127836D}"/>
              </a:ext>
            </a:extLst>
          </p:cNvPr>
          <p:cNvSpPr/>
          <p:nvPr/>
        </p:nvSpPr>
        <p:spPr>
          <a:xfrm rot="-5400000">
            <a:off x="9559166" y="3517433"/>
            <a:ext cx="2614080" cy="1660788"/>
          </a:xfrm>
          <a:custGeom>
            <a:avLst/>
            <a:gdLst/>
            <a:ahLst/>
            <a:cxnLst/>
            <a:rect l="l" t="t" r="r" b="b"/>
            <a:pathLst>
              <a:path w="3921120" h="2491182">
                <a:moveTo>
                  <a:pt x="0" y="0"/>
                </a:moveTo>
                <a:lnTo>
                  <a:pt x="3921120" y="0"/>
                </a:lnTo>
                <a:lnTo>
                  <a:pt x="3921120" y="2491182"/>
                </a:lnTo>
                <a:lnTo>
                  <a:pt x="0" y="2491182"/>
                </a:lnTo>
                <a:lnTo>
                  <a:pt x="0" y="0"/>
                </a:lnTo>
                <a:close/>
              </a:path>
            </a:pathLst>
          </a:custGeom>
          <a:solidFill>
            <a:schemeClr val="accent1">
              <a:lumMod val="75000"/>
            </a:schemeClr>
          </a:solidFill>
        </p:spPr>
      </p:sp>
      <p:sp>
        <p:nvSpPr>
          <p:cNvPr id="14" name="Freeform 14"/>
          <p:cNvSpPr/>
          <p:nvPr/>
        </p:nvSpPr>
        <p:spPr>
          <a:xfrm rot="-5400000">
            <a:off x="333991" y="3518569"/>
            <a:ext cx="2614078" cy="1658509"/>
          </a:xfrm>
          <a:custGeom>
            <a:avLst/>
            <a:gdLst/>
            <a:ahLst/>
            <a:cxnLst/>
            <a:rect l="l" t="t" r="r" b="b"/>
            <a:pathLst>
              <a:path w="3915741" h="2487764">
                <a:moveTo>
                  <a:pt x="0" y="0"/>
                </a:moveTo>
                <a:lnTo>
                  <a:pt x="3915740" y="0"/>
                </a:lnTo>
                <a:lnTo>
                  <a:pt x="3915740" y="2487764"/>
                </a:lnTo>
                <a:lnTo>
                  <a:pt x="0" y="2487764"/>
                </a:lnTo>
                <a:lnTo>
                  <a:pt x="0" y="0"/>
                </a:lnTo>
                <a:close/>
              </a:path>
            </a:pathLst>
          </a:custGeom>
          <a:solidFill>
            <a:schemeClr val="accent1">
              <a:lumMod val="75000"/>
            </a:schemeClr>
          </a:solidFill>
        </p:spPr>
      </p:sp>
      <p:grpSp>
        <p:nvGrpSpPr>
          <p:cNvPr id="35" name="Group 9">
            <a:extLst>
              <a:ext uri="{FF2B5EF4-FFF2-40B4-BE49-F238E27FC236}">
                <a16:creationId xmlns:a16="http://schemas.microsoft.com/office/drawing/2014/main" id="{B3831D41-976E-0D11-F1CB-E4511E2836C6}"/>
              </a:ext>
            </a:extLst>
          </p:cNvPr>
          <p:cNvGrpSpPr/>
          <p:nvPr/>
        </p:nvGrpSpPr>
        <p:grpSpPr>
          <a:xfrm>
            <a:off x="4182512" y="499719"/>
            <a:ext cx="4093714" cy="2057400"/>
            <a:chOff x="0" y="0"/>
            <a:chExt cx="1617270" cy="812800"/>
          </a:xfrm>
          <a:solidFill>
            <a:schemeClr val="accent1">
              <a:lumMod val="75000"/>
            </a:schemeClr>
          </a:solidFill>
        </p:grpSpPr>
        <p:sp>
          <p:nvSpPr>
            <p:cNvPr id="36" name="Freeform 10">
              <a:extLst>
                <a:ext uri="{FF2B5EF4-FFF2-40B4-BE49-F238E27FC236}">
                  <a16:creationId xmlns:a16="http://schemas.microsoft.com/office/drawing/2014/main" id="{6B8B8018-A4A7-D951-D509-659D50FD0C5B}"/>
                </a:ext>
              </a:extLst>
            </p:cNvPr>
            <p:cNvSpPr/>
            <p:nvPr/>
          </p:nvSpPr>
          <p:spPr>
            <a:xfrm>
              <a:off x="0" y="0"/>
              <a:ext cx="1617270" cy="812800"/>
            </a:xfrm>
            <a:custGeom>
              <a:avLst/>
              <a:gdLst/>
              <a:ahLst/>
              <a:cxnLst/>
              <a:rect l="l" t="t" r="r" b="b"/>
              <a:pathLst>
                <a:path w="1617270" h="812800">
                  <a:moveTo>
                    <a:pt x="64300" y="0"/>
                  </a:moveTo>
                  <a:lnTo>
                    <a:pt x="1552970" y="0"/>
                  </a:lnTo>
                  <a:cubicBezTo>
                    <a:pt x="1570023" y="0"/>
                    <a:pt x="1586378" y="6774"/>
                    <a:pt x="1598437" y="18833"/>
                  </a:cubicBezTo>
                  <a:cubicBezTo>
                    <a:pt x="1610495" y="30892"/>
                    <a:pt x="1617270" y="47246"/>
                    <a:pt x="1617270" y="64300"/>
                  </a:cubicBezTo>
                  <a:lnTo>
                    <a:pt x="1617270" y="748500"/>
                  </a:lnTo>
                  <a:cubicBezTo>
                    <a:pt x="1617270" y="784012"/>
                    <a:pt x="1588482" y="812800"/>
                    <a:pt x="1552970" y="812800"/>
                  </a:cubicBezTo>
                  <a:lnTo>
                    <a:pt x="64300" y="812800"/>
                  </a:lnTo>
                  <a:cubicBezTo>
                    <a:pt x="28788" y="812800"/>
                    <a:pt x="0" y="784012"/>
                    <a:pt x="0" y="748500"/>
                  </a:cubicBezTo>
                  <a:lnTo>
                    <a:pt x="0" y="64300"/>
                  </a:lnTo>
                  <a:cubicBezTo>
                    <a:pt x="0" y="28788"/>
                    <a:pt x="28788" y="0"/>
                    <a:pt x="64300" y="0"/>
                  </a:cubicBezTo>
                  <a:close/>
                </a:path>
              </a:pathLst>
            </a:custGeom>
            <a:grpFill/>
          </p:spPr>
        </p:sp>
        <p:sp>
          <p:nvSpPr>
            <p:cNvPr id="37" name="TextBox 11">
              <a:extLst>
                <a:ext uri="{FF2B5EF4-FFF2-40B4-BE49-F238E27FC236}">
                  <a16:creationId xmlns:a16="http://schemas.microsoft.com/office/drawing/2014/main" id="{EE479B27-E035-2854-61CD-9C87B4DF1DCA}"/>
                </a:ext>
              </a:extLst>
            </p:cNvPr>
            <p:cNvSpPr txBox="1"/>
            <p:nvPr/>
          </p:nvSpPr>
          <p:spPr>
            <a:xfrm>
              <a:off x="0" y="-19050"/>
              <a:ext cx="1617270" cy="831850"/>
            </a:xfrm>
            <a:prstGeom prst="rect">
              <a:avLst/>
            </a:prstGeom>
            <a:grpFill/>
          </p:spPr>
          <p:txBody>
            <a:bodyPr lIns="33867" tIns="33867" rIns="33867" bIns="33867" rtlCol="0" anchor="ctr"/>
            <a:lstStyle/>
            <a:p>
              <a:pPr algn="ctr">
                <a:lnSpc>
                  <a:spcPts val="1906"/>
                </a:lnSpc>
              </a:pPr>
              <a:endParaRPr sz="1200"/>
            </a:p>
          </p:txBody>
        </p:sp>
      </p:grpSp>
      <p:sp>
        <p:nvSpPr>
          <p:cNvPr id="38" name="Freeform 16">
            <a:extLst>
              <a:ext uri="{FF2B5EF4-FFF2-40B4-BE49-F238E27FC236}">
                <a16:creationId xmlns:a16="http://schemas.microsoft.com/office/drawing/2014/main" id="{1B54E7AF-7E8A-3546-CA1B-FD5631D45512}"/>
              </a:ext>
            </a:extLst>
          </p:cNvPr>
          <p:cNvSpPr/>
          <p:nvPr/>
        </p:nvSpPr>
        <p:spPr>
          <a:xfrm rot="-5400000">
            <a:off x="3996241" y="3519821"/>
            <a:ext cx="2614080" cy="1660788"/>
          </a:xfrm>
          <a:custGeom>
            <a:avLst/>
            <a:gdLst/>
            <a:ahLst/>
            <a:cxnLst/>
            <a:rect l="l" t="t" r="r" b="b"/>
            <a:pathLst>
              <a:path w="3921120" h="2491182">
                <a:moveTo>
                  <a:pt x="0" y="0"/>
                </a:moveTo>
                <a:lnTo>
                  <a:pt x="3921120" y="0"/>
                </a:lnTo>
                <a:lnTo>
                  <a:pt x="3921120" y="2491181"/>
                </a:lnTo>
                <a:lnTo>
                  <a:pt x="0" y="2491181"/>
                </a:lnTo>
                <a:lnTo>
                  <a:pt x="0" y="0"/>
                </a:lnTo>
                <a:close/>
              </a:path>
            </a:pathLst>
          </a:custGeom>
          <a:solidFill>
            <a:schemeClr val="accent1">
              <a:lumMod val="75000"/>
            </a:schemeClr>
          </a:solidFill>
        </p:spPr>
      </p:sp>
      <p:sp>
        <p:nvSpPr>
          <p:cNvPr id="39" name="Freeform 17">
            <a:extLst>
              <a:ext uri="{FF2B5EF4-FFF2-40B4-BE49-F238E27FC236}">
                <a16:creationId xmlns:a16="http://schemas.microsoft.com/office/drawing/2014/main" id="{5F07B89A-F846-8854-4329-1895CDDD4C4D}"/>
              </a:ext>
            </a:extLst>
          </p:cNvPr>
          <p:cNvSpPr/>
          <p:nvPr/>
        </p:nvSpPr>
        <p:spPr>
          <a:xfrm rot="-5400000">
            <a:off x="5843476" y="3517429"/>
            <a:ext cx="2614080" cy="1660788"/>
          </a:xfrm>
          <a:custGeom>
            <a:avLst/>
            <a:gdLst/>
            <a:ahLst/>
            <a:cxnLst/>
            <a:rect l="l" t="t" r="r" b="b"/>
            <a:pathLst>
              <a:path w="3921120" h="2491182">
                <a:moveTo>
                  <a:pt x="0" y="0"/>
                </a:moveTo>
                <a:lnTo>
                  <a:pt x="3921120" y="0"/>
                </a:lnTo>
                <a:lnTo>
                  <a:pt x="3921120" y="2491181"/>
                </a:lnTo>
                <a:lnTo>
                  <a:pt x="0" y="2491181"/>
                </a:lnTo>
                <a:lnTo>
                  <a:pt x="0" y="0"/>
                </a:lnTo>
                <a:close/>
              </a:path>
            </a:pathLst>
          </a:custGeom>
          <a:solidFill>
            <a:schemeClr val="accent1">
              <a:lumMod val="75000"/>
            </a:schemeClr>
          </a:solidFill>
        </p:spPr>
      </p:sp>
      <p:sp>
        <p:nvSpPr>
          <p:cNvPr id="40" name="Freeform 18">
            <a:extLst>
              <a:ext uri="{FF2B5EF4-FFF2-40B4-BE49-F238E27FC236}">
                <a16:creationId xmlns:a16="http://schemas.microsoft.com/office/drawing/2014/main" id="{ED13FA30-4155-FC80-CB8F-6055EE05A62C}"/>
              </a:ext>
            </a:extLst>
          </p:cNvPr>
          <p:cNvSpPr/>
          <p:nvPr/>
        </p:nvSpPr>
        <p:spPr>
          <a:xfrm rot="-5400000">
            <a:off x="7662784" y="3517429"/>
            <a:ext cx="2614080" cy="1660788"/>
          </a:xfrm>
          <a:custGeom>
            <a:avLst/>
            <a:gdLst/>
            <a:ahLst/>
            <a:cxnLst/>
            <a:rect l="l" t="t" r="r" b="b"/>
            <a:pathLst>
              <a:path w="3921120" h="2491182">
                <a:moveTo>
                  <a:pt x="0" y="0"/>
                </a:moveTo>
                <a:lnTo>
                  <a:pt x="3921120" y="0"/>
                </a:lnTo>
                <a:lnTo>
                  <a:pt x="3921120" y="2491182"/>
                </a:lnTo>
                <a:lnTo>
                  <a:pt x="0" y="2491182"/>
                </a:lnTo>
                <a:lnTo>
                  <a:pt x="0" y="0"/>
                </a:lnTo>
                <a:close/>
              </a:path>
            </a:pathLst>
          </a:custGeom>
          <a:solidFill>
            <a:schemeClr val="accent1">
              <a:lumMod val="75000"/>
            </a:schemeClr>
          </a:solidFill>
        </p:spPr>
      </p:sp>
      <p:sp>
        <p:nvSpPr>
          <p:cNvPr id="41" name="TextBox 26">
            <a:extLst>
              <a:ext uri="{FF2B5EF4-FFF2-40B4-BE49-F238E27FC236}">
                <a16:creationId xmlns:a16="http://schemas.microsoft.com/office/drawing/2014/main" id="{1794D8E5-23CC-EC9B-06DD-D51419CB0D9E}"/>
              </a:ext>
            </a:extLst>
          </p:cNvPr>
          <p:cNvSpPr txBox="1"/>
          <p:nvPr/>
        </p:nvSpPr>
        <p:spPr>
          <a:xfrm>
            <a:off x="10150328" y="3192450"/>
            <a:ext cx="1452165" cy="572464"/>
          </a:xfrm>
          <a:prstGeom prst="rect">
            <a:avLst/>
          </a:prstGeom>
          <a:solidFill>
            <a:schemeClr val="accent1">
              <a:lumMod val="75000"/>
            </a:schemeClr>
          </a:solidFill>
        </p:spPr>
        <p:txBody>
          <a:bodyPr lIns="0" tIns="0" rIns="0" bIns="0" rtlCol="0" anchor="t">
            <a:spAutoFit/>
          </a:bodyPr>
          <a:lstStyle/>
          <a:p>
            <a:pPr algn="ctr">
              <a:lnSpc>
                <a:spcPts val="4853"/>
              </a:lnSpc>
            </a:pPr>
            <a:r>
              <a:rPr lang="en-US" sz="2800" dirty="0">
                <a:solidFill>
                  <a:srgbClr val="FFFFFF"/>
                </a:solidFill>
                <a:latin typeface="Open Sans Bold"/>
              </a:rPr>
              <a:t>DIGEM</a:t>
            </a:r>
          </a:p>
        </p:txBody>
      </p:sp>
      <p:sp>
        <p:nvSpPr>
          <p:cNvPr id="42" name="TextBox 27">
            <a:extLst>
              <a:ext uri="{FF2B5EF4-FFF2-40B4-BE49-F238E27FC236}">
                <a16:creationId xmlns:a16="http://schemas.microsoft.com/office/drawing/2014/main" id="{908E8B8E-07EA-9C1D-50EA-F8EC916C3574}"/>
              </a:ext>
            </a:extLst>
          </p:cNvPr>
          <p:cNvSpPr txBox="1"/>
          <p:nvPr/>
        </p:nvSpPr>
        <p:spPr>
          <a:xfrm>
            <a:off x="2701778" y="3981790"/>
            <a:ext cx="1566209" cy="944810"/>
          </a:xfrm>
          <a:prstGeom prst="rect">
            <a:avLst/>
          </a:prstGeom>
          <a:solidFill>
            <a:schemeClr val="accent1">
              <a:lumMod val="75000"/>
            </a:schemeClr>
          </a:solidFill>
        </p:spPr>
        <p:txBody>
          <a:bodyPr lIns="0" tIns="0" rIns="0" bIns="0" rtlCol="0" anchor="t">
            <a:spAutoFit/>
          </a:bodyPr>
          <a:lstStyle/>
          <a:p>
            <a:pPr algn="ctr">
              <a:lnSpc>
                <a:spcPts val="1493"/>
              </a:lnSpc>
            </a:pPr>
            <a:r>
              <a:rPr lang="en-US" sz="1066">
                <a:solidFill>
                  <a:srgbClr val="FFFFFF"/>
                </a:solidFill>
                <a:latin typeface="Open Sans Bold"/>
              </a:rPr>
              <a:t>DIRETORIA DE DESENVOLVIMENTO DA INDÚSTRIA, COMÉRCIO E SERVIÇOS</a:t>
            </a:r>
          </a:p>
        </p:txBody>
      </p:sp>
      <p:sp>
        <p:nvSpPr>
          <p:cNvPr id="2" name="Freeform 2"/>
          <p:cNvSpPr/>
          <p:nvPr/>
        </p:nvSpPr>
        <p:spPr>
          <a:xfrm>
            <a:off x="-1040147" y="1152124"/>
            <a:ext cx="3124880" cy="312488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723581" y="-2987360"/>
            <a:ext cx="5758597" cy="575859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5" name="TextBox 5"/>
            <p:cNvSpPr txBox="1"/>
            <p:nvPr/>
          </p:nvSpPr>
          <p:spPr>
            <a:xfrm>
              <a:off x="76200" y="57150"/>
              <a:ext cx="660400" cy="679450"/>
            </a:xfrm>
            <a:prstGeom prst="rect">
              <a:avLst/>
            </a:prstGeom>
          </p:spPr>
          <p:txBody>
            <a:bodyPr lIns="33867" tIns="33867" rIns="33867" bIns="33867" rtlCol="0" anchor="ctr"/>
            <a:lstStyle/>
            <a:p>
              <a:pPr algn="ctr">
                <a:lnSpc>
                  <a:spcPts val="1906"/>
                </a:lnSpc>
                <a:spcBef>
                  <a:spcPct val="0"/>
                </a:spcBef>
              </a:pPr>
              <a:endParaRPr sz="1200"/>
            </a:p>
          </p:txBody>
        </p:sp>
      </p:grpSp>
      <p:sp>
        <p:nvSpPr>
          <p:cNvPr id="6" name="Freeform 6"/>
          <p:cNvSpPr/>
          <p:nvPr/>
        </p:nvSpPr>
        <p:spPr>
          <a:xfrm>
            <a:off x="8968118" y="255747"/>
            <a:ext cx="2970861" cy="487943"/>
          </a:xfrm>
          <a:custGeom>
            <a:avLst/>
            <a:gdLst/>
            <a:ahLst/>
            <a:cxnLst/>
            <a:rect l="l" t="t" r="r" b="b"/>
            <a:pathLst>
              <a:path w="4456291" h="731914">
                <a:moveTo>
                  <a:pt x="0" y="0"/>
                </a:moveTo>
                <a:lnTo>
                  <a:pt x="4456291" y="0"/>
                </a:lnTo>
                <a:lnTo>
                  <a:pt x="4456291" y="731915"/>
                </a:lnTo>
                <a:lnTo>
                  <a:pt x="0" y="731915"/>
                </a:lnTo>
                <a:lnTo>
                  <a:pt x="0" y="0"/>
                </a:lnTo>
                <a:close/>
              </a:path>
            </a:pathLst>
          </a:custGeom>
          <a:blipFill>
            <a:blip r:embed="rId4"/>
            <a:stretch>
              <a:fillRect/>
            </a:stretch>
          </a:blipFill>
        </p:spPr>
      </p:sp>
      <p:sp>
        <p:nvSpPr>
          <p:cNvPr id="12" name="TextBox 12"/>
          <p:cNvSpPr txBox="1"/>
          <p:nvPr/>
        </p:nvSpPr>
        <p:spPr>
          <a:xfrm>
            <a:off x="4158606" y="1404574"/>
            <a:ext cx="4093714" cy="971420"/>
          </a:xfrm>
          <a:prstGeom prst="rect">
            <a:avLst/>
          </a:prstGeom>
        </p:spPr>
        <p:txBody>
          <a:bodyPr lIns="0" tIns="0" rIns="0" bIns="0" rtlCol="0" anchor="t">
            <a:spAutoFit/>
          </a:bodyPr>
          <a:lstStyle/>
          <a:p>
            <a:pPr algn="ctr">
              <a:lnSpc>
                <a:spcPts val="2613"/>
              </a:lnSpc>
            </a:pPr>
            <a:r>
              <a:rPr lang="en-US" sz="1867">
                <a:solidFill>
                  <a:srgbClr val="FFFFFF"/>
                </a:solidFill>
                <a:latin typeface="Open Sans Bold"/>
              </a:rPr>
              <a:t>SECRETARIA ESTADUAL DE DESENVOLVIMENTO ECONÔMICO, MINERAÇÃO E ENERGIA</a:t>
            </a:r>
          </a:p>
        </p:txBody>
      </p:sp>
      <p:sp>
        <p:nvSpPr>
          <p:cNvPr id="13" name="TextBox 13"/>
          <p:cNvSpPr txBox="1"/>
          <p:nvPr/>
        </p:nvSpPr>
        <p:spPr>
          <a:xfrm>
            <a:off x="5178101" y="545626"/>
            <a:ext cx="2289499" cy="678519"/>
          </a:xfrm>
          <a:prstGeom prst="rect">
            <a:avLst/>
          </a:prstGeom>
        </p:spPr>
        <p:txBody>
          <a:bodyPr wrap="square" lIns="0" tIns="0" rIns="0" bIns="0" rtlCol="0" anchor="t">
            <a:spAutoFit/>
          </a:bodyPr>
          <a:lstStyle/>
          <a:p>
            <a:pPr algn="ctr">
              <a:lnSpc>
                <a:spcPts val="5787"/>
              </a:lnSpc>
            </a:pPr>
            <a:r>
              <a:rPr lang="en-US" sz="4134" dirty="0">
                <a:solidFill>
                  <a:srgbClr val="FFFFFF"/>
                </a:solidFill>
                <a:latin typeface="Open Sans Bold"/>
              </a:rPr>
              <a:t>SEDEME</a:t>
            </a:r>
          </a:p>
        </p:txBody>
      </p:sp>
      <p:sp>
        <p:nvSpPr>
          <p:cNvPr id="20" name="TextBox 20"/>
          <p:cNvSpPr txBox="1"/>
          <p:nvPr/>
        </p:nvSpPr>
        <p:spPr>
          <a:xfrm>
            <a:off x="942827" y="3211877"/>
            <a:ext cx="1396405" cy="553037"/>
          </a:xfrm>
          <a:prstGeom prst="rect">
            <a:avLst/>
          </a:prstGeom>
        </p:spPr>
        <p:txBody>
          <a:bodyPr lIns="0" tIns="0" rIns="0" bIns="0" rtlCol="0" anchor="t">
            <a:spAutoFit/>
          </a:bodyPr>
          <a:lstStyle/>
          <a:p>
            <a:pPr algn="ctr">
              <a:lnSpc>
                <a:spcPts val="4853"/>
              </a:lnSpc>
            </a:pPr>
            <a:r>
              <a:rPr lang="en-US" sz="2800" dirty="0">
                <a:solidFill>
                  <a:srgbClr val="FFFFFF"/>
                </a:solidFill>
                <a:latin typeface="Open Sans Bold"/>
              </a:rPr>
              <a:t>SECOP</a:t>
            </a:r>
          </a:p>
        </p:txBody>
      </p:sp>
      <p:sp>
        <p:nvSpPr>
          <p:cNvPr id="21" name="TextBox 21"/>
          <p:cNvSpPr txBox="1"/>
          <p:nvPr/>
        </p:nvSpPr>
        <p:spPr>
          <a:xfrm>
            <a:off x="857924" y="3877621"/>
            <a:ext cx="1566209" cy="1521891"/>
          </a:xfrm>
          <a:prstGeom prst="rect">
            <a:avLst/>
          </a:prstGeom>
        </p:spPr>
        <p:txBody>
          <a:bodyPr lIns="0" tIns="0" rIns="0" bIns="0" rtlCol="0" anchor="t">
            <a:spAutoFit/>
          </a:bodyPr>
          <a:lstStyle/>
          <a:p>
            <a:pPr algn="ctr">
              <a:lnSpc>
                <a:spcPts val="1493"/>
              </a:lnSpc>
            </a:pPr>
            <a:r>
              <a:rPr lang="en-US" sz="1066">
                <a:solidFill>
                  <a:srgbClr val="FFFFFF"/>
                </a:solidFill>
                <a:latin typeface="Open Sans Bold"/>
              </a:rPr>
              <a:t>SECRETARIA OPERACIONAL DE COMISSÃO DA POLÍTICA DE INVESTIMENTO AO DESENVOLVIMENTO SOCIOECONOMICO DO ESTADO DO PARÁ  </a:t>
            </a:r>
          </a:p>
        </p:txBody>
      </p:sp>
      <p:sp>
        <p:nvSpPr>
          <p:cNvPr id="22" name="TextBox 22"/>
          <p:cNvSpPr txBox="1"/>
          <p:nvPr/>
        </p:nvSpPr>
        <p:spPr>
          <a:xfrm>
            <a:off x="2847206" y="3187656"/>
            <a:ext cx="1447849" cy="572464"/>
          </a:xfrm>
          <a:prstGeom prst="rect">
            <a:avLst/>
          </a:prstGeom>
        </p:spPr>
        <p:txBody>
          <a:bodyPr wrap="square" lIns="0" tIns="0" rIns="0" bIns="0" rtlCol="0" anchor="t">
            <a:spAutoFit/>
          </a:bodyPr>
          <a:lstStyle/>
          <a:p>
            <a:pPr algn="ctr">
              <a:lnSpc>
                <a:spcPts val="4853"/>
              </a:lnSpc>
            </a:pPr>
            <a:r>
              <a:rPr lang="en-US" sz="2800" dirty="0">
                <a:solidFill>
                  <a:srgbClr val="FFFFFF"/>
                </a:solidFill>
                <a:latin typeface="Open Sans Bold"/>
              </a:rPr>
              <a:t>DDICS</a:t>
            </a:r>
          </a:p>
        </p:txBody>
      </p:sp>
      <p:sp>
        <p:nvSpPr>
          <p:cNvPr id="23" name="TextBox 23"/>
          <p:cNvSpPr txBox="1"/>
          <p:nvPr/>
        </p:nvSpPr>
        <p:spPr>
          <a:xfrm>
            <a:off x="4518209" y="3244003"/>
            <a:ext cx="1500043" cy="572464"/>
          </a:xfrm>
          <a:prstGeom prst="rect">
            <a:avLst/>
          </a:prstGeom>
        </p:spPr>
        <p:txBody>
          <a:bodyPr wrap="square" lIns="0" tIns="0" rIns="0" bIns="0" rtlCol="0" anchor="t">
            <a:spAutoFit/>
          </a:bodyPr>
          <a:lstStyle/>
          <a:p>
            <a:pPr algn="ctr">
              <a:lnSpc>
                <a:spcPts val="4853"/>
              </a:lnSpc>
            </a:pPr>
            <a:r>
              <a:rPr lang="en-US" sz="2800" dirty="0">
                <a:solidFill>
                  <a:srgbClr val="FFFFFF"/>
                </a:solidFill>
                <a:latin typeface="Open Sans Bold"/>
              </a:rPr>
              <a:t>DIREN</a:t>
            </a:r>
          </a:p>
        </p:txBody>
      </p:sp>
      <p:sp>
        <p:nvSpPr>
          <p:cNvPr id="24" name="TextBox 24"/>
          <p:cNvSpPr txBox="1"/>
          <p:nvPr/>
        </p:nvSpPr>
        <p:spPr>
          <a:xfrm>
            <a:off x="6466015" y="3219050"/>
            <a:ext cx="1314747" cy="572464"/>
          </a:xfrm>
          <a:prstGeom prst="rect">
            <a:avLst/>
          </a:prstGeom>
        </p:spPr>
        <p:txBody>
          <a:bodyPr lIns="0" tIns="0" rIns="0" bIns="0" rtlCol="0" anchor="t">
            <a:spAutoFit/>
          </a:bodyPr>
          <a:lstStyle/>
          <a:p>
            <a:pPr algn="ctr">
              <a:lnSpc>
                <a:spcPts val="4853"/>
              </a:lnSpc>
            </a:pPr>
            <a:r>
              <a:rPr lang="en-US" sz="2800" dirty="0">
                <a:solidFill>
                  <a:srgbClr val="FFFFFF"/>
                </a:solidFill>
                <a:latin typeface="Open Sans Bold"/>
              </a:rPr>
              <a:t>DCON</a:t>
            </a:r>
          </a:p>
        </p:txBody>
      </p:sp>
      <p:sp>
        <p:nvSpPr>
          <p:cNvPr id="25" name="TextBox 25"/>
          <p:cNvSpPr txBox="1"/>
          <p:nvPr/>
        </p:nvSpPr>
        <p:spPr>
          <a:xfrm>
            <a:off x="8172306" y="3215464"/>
            <a:ext cx="1583730" cy="564706"/>
          </a:xfrm>
          <a:prstGeom prst="rect">
            <a:avLst/>
          </a:prstGeom>
        </p:spPr>
        <p:txBody>
          <a:bodyPr lIns="0" tIns="0" rIns="0" bIns="0" rtlCol="0" anchor="t">
            <a:spAutoFit/>
          </a:bodyPr>
          <a:lstStyle/>
          <a:p>
            <a:pPr algn="ctr">
              <a:lnSpc>
                <a:spcPts val="4853"/>
              </a:lnSpc>
            </a:pPr>
            <a:r>
              <a:rPr lang="en-US" sz="2800" dirty="0">
                <a:solidFill>
                  <a:srgbClr val="FFFFFF"/>
                </a:solidFill>
                <a:latin typeface="Open Sans Bold"/>
              </a:rPr>
              <a:t>DCOOP</a:t>
            </a:r>
          </a:p>
        </p:txBody>
      </p:sp>
      <p:sp>
        <p:nvSpPr>
          <p:cNvPr id="28" name="TextBox 28"/>
          <p:cNvSpPr txBox="1"/>
          <p:nvPr/>
        </p:nvSpPr>
        <p:spPr>
          <a:xfrm>
            <a:off x="4496271" y="4285166"/>
            <a:ext cx="1566209" cy="367729"/>
          </a:xfrm>
          <a:prstGeom prst="rect">
            <a:avLst/>
          </a:prstGeom>
        </p:spPr>
        <p:txBody>
          <a:bodyPr lIns="0" tIns="0" rIns="0" bIns="0" rtlCol="0" anchor="t">
            <a:spAutoFit/>
          </a:bodyPr>
          <a:lstStyle/>
          <a:p>
            <a:pPr algn="ctr">
              <a:lnSpc>
                <a:spcPts val="1493"/>
              </a:lnSpc>
            </a:pPr>
            <a:r>
              <a:rPr lang="en-US" sz="1066" dirty="0">
                <a:solidFill>
                  <a:srgbClr val="FFFFFF"/>
                </a:solidFill>
                <a:latin typeface="Open Sans Bold"/>
              </a:rPr>
              <a:t>DIRETORIA DE ENERGIA</a:t>
            </a:r>
          </a:p>
        </p:txBody>
      </p:sp>
      <p:sp>
        <p:nvSpPr>
          <p:cNvPr id="29" name="TextBox 29"/>
          <p:cNvSpPr txBox="1"/>
          <p:nvPr/>
        </p:nvSpPr>
        <p:spPr>
          <a:xfrm>
            <a:off x="6340284" y="4193090"/>
            <a:ext cx="1566209" cy="367729"/>
          </a:xfrm>
          <a:prstGeom prst="rect">
            <a:avLst/>
          </a:prstGeom>
        </p:spPr>
        <p:txBody>
          <a:bodyPr lIns="0" tIns="0" rIns="0" bIns="0" rtlCol="0" anchor="t">
            <a:spAutoFit/>
          </a:bodyPr>
          <a:lstStyle/>
          <a:p>
            <a:pPr algn="ctr">
              <a:lnSpc>
                <a:spcPts val="1493"/>
              </a:lnSpc>
            </a:pPr>
            <a:r>
              <a:rPr lang="en-US" sz="1066" dirty="0">
                <a:solidFill>
                  <a:srgbClr val="FFFFFF"/>
                </a:solidFill>
                <a:latin typeface="Open Sans Bold"/>
              </a:rPr>
              <a:t>DIRETORIA DE CONCESSÕES</a:t>
            </a:r>
          </a:p>
        </p:txBody>
      </p:sp>
      <p:sp>
        <p:nvSpPr>
          <p:cNvPr id="30" name="TextBox 30"/>
          <p:cNvSpPr txBox="1"/>
          <p:nvPr/>
        </p:nvSpPr>
        <p:spPr>
          <a:xfrm>
            <a:off x="8181066" y="4193090"/>
            <a:ext cx="1566209" cy="367729"/>
          </a:xfrm>
          <a:prstGeom prst="rect">
            <a:avLst/>
          </a:prstGeom>
        </p:spPr>
        <p:txBody>
          <a:bodyPr lIns="0" tIns="0" rIns="0" bIns="0" rtlCol="0" anchor="t">
            <a:spAutoFit/>
          </a:bodyPr>
          <a:lstStyle/>
          <a:p>
            <a:pPr algn="ctr">
              <a:lnSpc>
                <a:spcPts val="1493"/>
              </a:lnSpc>
            </a:pPr>
            <a:r>
              <a:rPr lang="en-US" sz="1066" dirty="0">
                <a:solidFill>
                  <a:srgbClr val="FFFFFF"/>
                </a:solidFill>
                <a:latin typeface="Open Sans Bold"/>
              </a:rPr>
              <a:t>DIRETORIA DE COOPERATIVISMO</a:t>
            </a:r>
          </a:p>
        </p:txBody>
      </p:sp>
      <p:sp>
        <p:nvSpPr>
          <p:cNvPr id="31" name="TextBox 31"/>
          <p:cNvSpPr txBox="1"/>
          <p:nvPr/>
        </p:nvSpPr>
        <p:spPr>
          <a:xfrm>
            <a:off x="10093305" y="3930904"/>
            <a:ext cx="1566209" cy="944810"/>
          </a:xfrm>
          <a:prstGeom prst="rect">
            <a:avLst/>
          </a:prstGeom>
        </p:spPr>
        <p:txBody>
          <a:bodyPr lIns="0" tIns="0" rIns="0" bIns="0" rtlCol="0" anchor="t">
            <a:spAutoFit/>
          </a:bodyPr>
          <a:lstStyle/>
          <a:p>
            <a:pPr algn="ctr">
              <a:lnSpc>
                <a:spcPts val="1493"/>
              </a:lnSpc>
            </a:pPr>
            <a:r>
              <a:rPr lang="en-US" sz="1066" dirty="0">
                <a:solidFill>
                  <a:srgbClr val="FFFFFF"/>
                </a:solidFill>
                <a:latin typeface="Open Sans Bold"/>
              </a:rPr>
              <a:t>DIRETORIA DE GEOLOGIA, MINERAÇÃO E TRANSFORMAÇÃO MINERAL</a:t>
            </a:r>
          </a:p>
        </p:txBody>
      </p:sp>
      <p:sp>
        <p:nvSpPr>
          <p:cNvPr id="33" name="Freeform 4">
            <a:extLst>
              <a:ext uri="{FF2B5EF4-FFF2-40B4-BE49-F238E27FC236}">
                <a16:creationId xmlns:a16="http://schemas.microsoft.com/office/drawing/2014/main" id="{BE9DAC9A-EA49-4F63-93E9-1354932B0049}"/>
              </a:ext>
            </a:extLst>
          </p:cNvPr>
          <p:cNvSpPr/>
          <p:nvPr/>
        </p:nvSpPr>
        <p:spPr>
          <a:xfrm>
            <a:off x="-1699675" y="-3014510"/>
            <a:ext cx="5758597" cy="57585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75000"/>
            </a:schemeClr>
          </a:solidFill>
          <a:ln cap="sq">
            <a:solidFill>
              <a:schemeClr val="accent1">
                <a:lumMod val="75000"/>
              </a:schemeClr>
            </a:solidFill>
            <a:prstDash val="solid"/>
            <a:miter/>
          </a:ln>
        </p:spPr>
      </p:sp>
    </p:spTree>
    <p:extLst>
      <p:ext uri="{BB962C8B-B14F-4D97-AF65-F5344CB8AC3E}">
        <p14:creationId xmlns:p14="http://schemas.microsoft.com/office/powerpoint/2010/main" val="184785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596C138-251D-48B5-2264-BE0EECD1A16C}"/>
              </a:ext>
            </a:extLst>
          </p:cNvPr>
          <p:cNvSpPr txBox="1"/>
          <p:nvPr/>
        </p:nvSpPr>
        <p:spPr>
          <a:xfrm>
            <a:off x="799849" y="705563"/>
            <a:ext cx="10244830" cy="646331"/>
          </a:xfrm>
          <a:prstGeom prst="rect">
            <a:avLst/>
          </a:prstGeom>
          <a:noFill/>
        </p:spPr>
        <p:txBody>
          <a:bodyPr wrap="square" rtlCol="0">
            <a:spAutoFit/>
          </a:bodyPr>
          <a:lstStyle/>
          <a:p>
            <a:r>
              <a:rPr lang="pt-BR" sz="3600" b="1" dirty="0">
                <a:solidFill>
                  <a:srgbClr val="002060"/>
                </a:solidFill>
                <a:latin typeface="Calibri" panose="020F0502020204030204" pitchFamily="34" charset="0"/>
                <a:cs typeface="Calibri" panose="020F0502020204030204" pitchFamily="34" charset="0"/>
              </a:rPr>
              <a:t>Hidrogênio verde</a:t>
            </a:r>
          </a:p>
        </p:txBody>
      </p:sp>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7" name="Título 1">
            <a:extLst>
              <a:ext uri="{FF2B5EF4-FFF2-40B4-BE49-F238E27FC236}">
                <a16:creationId xmlns:a16="http://schemas.microsoft.com/office/drawing/2014/main" id="{CF23CD95-678C-9962-EFE7-7941909372F8}"/>
              </a:ext>
            </a:extLst>
          </p:cNvPr>
          <p:cNvSpPr>
            <a:spLocks noGrp="1"/>
          </p:cNvSpPr>
          <p:nvPr>
            <p:ph type="ctrTitle"/>
          </p:nvPr>
        </p:nvSpPr>
        <p:spPr>
          <a:xfrm>
            <a:off x="799849" y="1351894"/>
            <a:ext cx="10333607" cy="3445813"/>
          </a:xfrm>
        </p:spPr>
        <p:txBody>
          <a:bodyPr>
            <a:noAutofit/>
          </a:bodyPr>
          <a:lstStyle/>
          <a:p>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Estado do Pará Oportunidade de Negócios</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SEDEME</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Vocação do Estado Pará</a:t>
            </a: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br>
              <a:rPr lang="pt-BR" sz="2400" b="1"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pt-BR" sz="3200" dirty="0">
              <a:solidFill>
                <a:srgbClr val="002060"/>
              </a:solidFill>
            </a:endParaRPr>
          </a:p>
        </p:txBody>
      </p:sp>
    </p:spTree>
    <p:extLst>
      <p:ext uri="{BB962C8B-B14F-4D97-AF65-F5344CB8AC3E}">
        <p14:creationId xmlns:p14="http://schemas.microsoft.com/office/powerpoint/2010/main" val="11698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3" name="Retângulo 2"/>
          <p:cNvSpPr/>
          <p:nvPr/>
        </p:nvSpPr>
        <p:spPr>
          <a:xfrm>
            <a:off x="498109" y="1974054"/>
            <a:ext cx="10939750" cy="313932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pt-BR" dirty="0">
                <a:latin typeface="Arial" panose="020B0604020202020204" pitchFamily="34" charset="0"/>
                <a:cs typeface="Arial" panose="020B0604020202020204" pitchFamily="34" charset="0"/>
              </a:rPr>
              <a:t>O hidrogênio foi proposto como uma possível solução desde a primeira grande crise do petróleo na</a:t>
            </a:r>
            <a:r>
              <a:rPr lang="pt-BR" b="1" dirty="0">
                <a:latin typeface="Arial" panose="020B0604020202020204" pitchFamily="34" charset="0"/>
                <a:cs typeface="Arial" panose="020B0604020202020204" pitchFamily="34" charset="0"/>
              </a:rPr>
              <a:t> década de 1970</a:t>
            </a:r>
            <a:r>
              <a:rPr lang="pt-BR" dirty="0">
                <a:latin typeface="Arial" panose="020B0604020202020204" pitchFamily="34" charset="0"/>
                <a:cs typeface="Arial" panose="020B0604020202020204" pitchFamily="34" charset="0"/>
              </a:rPr>
              <a:t>;</a:t>
            </a:r>
          </a:p>
          <a:p>
            <a:pPr marL="285750" indent="-285750" algn="just">
              <a:spcBef>
                <a:spcPts val="600"/>
              </a:spcBef>
              <a:spcAft>
                <a:spcPts val="600"/>
              </a:spcAft>
              <a:buFont typeface="Arial" panose="020B0604020202020204" pitchFamily="34" charset="0"/>
              <a:buChar char="•"/>
            </a:pPr>
            <a:r>
              <a:rPr lang="pt-BR" dirty="0">
                <a:latin typeface="Arial" panose="020B0604020202020204" pitchFamily="34" charset="0"/>
                <a:cs typeface="Arial" panose="020B0604020202020204" pitchFamily="34" charset="0"/>
              </a:rPr>
              <a:t>Tem muitas vantagens: é </a:t>
            </a:r>
            <a:r>
              <a:rPr lang="pt-BR" b="1" dirty="0">
                <a:latin typeface="Arial" panose="020B0604020202020204" pitchFamily="34" charset="0"/>
                <a:cs typeface="Arial" panose="020B0604020202020204" pitchFamily="34" charset="0"/>
              </a:rPr>
              <a:t>abundante</a:t>
            </a:r>
            <a:r>
              <a:rPr lang="pt-BR" dirty="0">
                <a:latin typeface="Arial" panose="020B0604020202020204" pitchFamily="34" charset="0"/>
                <a:cs typeface="Arial" panose="020B0604020202020204" pitchFamily="34" charset="0"/>
              </a:rPr>
              <a:t> na natureza, </a:t>
            </a:r>
            <a:r>
              <a:rPr lang="pt-BR" b="1" dirty="0">
                <a:latin typeface="Arial" panose="020B0604020202020204" pitchFamily="34" charset="0"/>
                <a:cs typeface="Arial" panose="020B0604020202020204" pitchFamily="34" charset="0"/>
              </a:rPr>
              <a:t>não é tóxico </a:t>
            </a:r>
            <a:r>
              <a:rPr lang="pt-BR" dirty="0">
                <a:latin typeface="Arial" panose="020B0604020202020204" pitchFamily="34" charset="0"/>
                <a:cs typeface="Arial" panose="020B0604020202020204" pitchFamily="34" charset="0"/>
              </a:rPr>
              <a:t>para o meio ambiente, </a:t>
            </a:r>
            <a:r>
              <a:rPr lang="pt-BR" b="1" dirty="0">
                <a:latin typeface="Arial" panose="020B0604020202020204" pitchFamily="34" charset="0"/>
                <a:cs typeface="Arial" panose="020B0604020202020204" pitchFamily="34" charset="0"/>
              </a:rPr>
              <a:t>dissipa-se </a:t>
            </a:r>
            <a:r>
              <a:rPr lang="pt-BR" dirty="0">
                <a:latin typeface="Arial" panose="020B0604020202020204" pitchFamily="34" charset="0"/>
                <a:cs typeface="Arial" panose="020B0604020202020204" pitchFamily="34" charset="0"/>
              </a:rPr>
              <a:t>facilmente</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e </a:t>
            </a:r>
            <a:r>
              <a:rPr lang="pt-BR" b="1" dirty="0">
                <a:latin typeface="Arial" panose="020B0604020202020204" pitchFamily="34" charset="0"/>
                <a:cs typeface="Arial" panose="020B0604020202020204" pitchFamily="34" charset="0"/>
              </a:rPr>
              <a:t>pode ser armazenado </a:t>
            </a:r>
            <a:r>
              <a:rPr lang="pt-BR" dirty="0">
                <a:latin typeface="Arial" panose="020B0604020202020204" pitchFamily="34" charset="0"/>
                <a:cs typeface="Arial" panose="020B0604020202020204" pitchFamily="34" charset="0"/>
              </a:rPr>
              <a:t>para transportar energia renovável por longas distâncias e pelos oceanos;</a:t>
            </a:r>
          </a:p>
          <a:p>
            <a:pPr marL="285750" indent="-285750" algn="just">
              <a:spcBef>
                <a:spcPts val="600"/>
              </a:spcBef>
              <a:spcAft>
                <a:spcPts val="600"/>
              </a:spcAft>
              <a:buFont typeface="Arial" panose="020B0604020202020204" pitchFamily="34" charset="0"/>
              <a:buChar char="•"/>
            </a:pPr>
            <a:r>
              <a:rPr lang="pt-BR" dirty="0">
                <a:latin typeface="Arial" panose="020B0604020202020204" pitchFamily="34" charset="0"/>
                <a:cs typeface="Arial" panose="020B0604020202020204" pitchFamily="34" charset="0"/>
              </a:rPr>
              <a:t>A </a:t>
            </a:r>
            <a:r>
              <a:rPr lang="pt-BR" b="1" dirty="0">
                <a:latin typeface="Arial" panose="020B0604020202020204" pitchFamily="34" charset="0"/>
                <a:cs typeface="Arial" panose="020B0604020202020204" pitchFamily="34" charset="0"/>
              </a:rPr>
              <a:t>maior parte</a:t>
            </a:r>
            <a:r>
              <a:rPr lang="pt-BR" dirty="0">
                <a:latin typeface="Arial" panose="020B0604020202020204" pitchFamily="34" charset="0"/>
                <a:cs typeface="Arial" panose="020B0604020202020204" pitchFamily="34" charset="0"/>
              </a:rPr>
              <a:t> da produção atual de hidrogênio é feita por meio de um processo que </a:t>
            </a:r>
            <a:r>
              <a:rPr lang="pt-BR" b="1" dirty="0">
                <a:latin typeface="Arial" panose="020B0604020202020204" pitchFamily="34" charset="0"/>
                <a:cs typeface="Arial" panose="020B0604020202020204" pitchFamily="34" charset="0"/>
              </a:rPr>
              <a:t>utiliza o gás natural </a:t>
            </a:r>
            <a:r>
              <a:rPr lang="pt-BR" dirty="0">
                <a:latin typeface="Arial" panose="020B0604020202020204" pitchFamily="34" charset="0"/>
                <a:cs typeface="Arial" panose="020B0604020202020204" pitchFamily="34" charset="0"/>
              </a:rPr>
              <a:t>como matéria-prima e produz tanto </a:t>
            </a:r>
            <a:r>
              <a:rPr lang="pt-BR" b="1" dirty="0">
                <a:latin typeface="Arial" panose="020B0604020202020204" pitchFamily="34" charset="0"/>
                <a:cs typeface="Arial" panose="020B0604020202020204" pitchFamily="34" charset="0"/>
              </a:rPr>
              <a:t>hidrogênio</a:t>
            </a:r>
            <a:r>
              <a:rPr lang="pt-BR" dirty="0">
                <a:latin typeface="Arial" panose="020B0604020202020204" pitchFamily="34" charset="0"/>
                <a:cs typeface="Arial" panose="020B0604020202020204" pitchFamily="34" charset="0"/>
              </a:rPr>
              <a:t> quanto </a:t>
            </a:r>
            <a:r>
              <a:rPr lang="pt-BR" b="1" dirty="0">
                <a:latin typeface="Arial" panose="020B0604020202020204" pitchFamily="34" charset="0"/>
                <a:cs typeface="Arial" panose="020B0604020202020204" pitchFamily="34" charset="0"/>
              </a:rPr>
              <a:t>dióxido de carbono, </a:t>
            </a:r>
            <a:r>
              <a:rPr lang="pt-BR" dirty="0">
                <a:latin typeface="Arial" panose="020B0604020202020204" pitchFamily="34" charset="0"/>
                <a:cs typeface="Arial" panose="020B0604020202020204" pitchFamily="34" charset="0"/>
              </a:rPr>
              <a:t>contudo;</a:t>
            </a:r>
          </a:p>
          <a:p>
            <a:pPr marL="285750" indent="-285750" algn="just">
              <a:spcBef>
                <a:spcPts val="600"/>
              </a:spcBef>
              <a:spcAft>
                <a:spcPts val="600"/>
              </a:spcAft>
              <a:buFont typeface="Arial" panose="020B0604020202020204" pitchFamily="34" charset="0"/>
              <a:buChar char="•"/>
            </a:pPr>
            <a:r>
              <a:rPr lang="pt-BR" dirty="0">
                <a:latin typeface="Arial" panose="020B0604020202020204" pitchFamily="34" charset="0"/>
                <a:cs typeface="Arial" panose="020B0604020202020204" pitchFamily="34" charset="0"/>
              </a:rPr>
              <a:t>Outra opção é produzir hidrogênio por meio da </a:t>
            </a:r>
            <a:r>
              <a:rPr lang="pt-BR" b="1" dirty="0">
                <a:latin typeface="Arial" panose="020B0604020202020204" pitchFamily="34" charset="0"/>
                <a:cs typeface="Arial" panose="020B0604020202020204" pitchFamily="34" charset="0"/>
              </a:rPr>
              <a:t>eletrólise da água</a:t>
            </a:r>
            <a:r>
              <a:rPr lang="pt-BR" dirty="0">
                <a:latin typeface="Arial" panose="020B0604020202020204" pitchFamily="34" charset="0"/>
                <a:cs typeface="Arial" panose="020B0604020202020204" pitchFamily="34" charset="0"/>
              </a:rPr>
              <a:t>: quando a </a:t>
            </a:r>
            <a:r>
              <a:rPr lang="pt-BR" u="sng" dirty="0">
                <a:latin typeface="Arial" panose="020B0604020202020204" pitchFamily="34" charset="0"/>
                <a:cs typeface="Arial" panose="020B0604020202020204" pitchFamily="34" charset="0"/>
              </a:rPr>
              <a:t>eletricidade renovável é usada </a:t>
            </a:r>
            <a:r>
              <a:rPr lang="pt-BR" dirty="0">
                <a:latin typeface="Arial" panose="020B0604020202020204" pitchFamily="34" charset="0"/>
                <a:cs typeface="Arial" panose="020B0604020202020204" pitchFamily="34" charset="0"/>
              </a:rPr>
              <a:t>para separar o hidrogênio do oxigênio, dando origem ao </a:t>
            </a:r>
            <a:r>
              <a:rPr lang="pt-BR" sz="2400" b="1" dirty="0">
                <a:solidFill>
                  <a:schemeClr val="accent2"/>
                </a:solidFill>
                <a:latin typeface="Arial" panose="020B0604020202020204" pitchFamily="34" charset="0"/>
                <a:cs typeface="Arial" panose="020B0604020202020204" pitchFamily="34" charset="0"/>
              </a:rPr>
              <a:t>HIDROGÊNIO VERDE</a:t>
            </a:r>
            <a:r>
              <a:rPr lang="pt-BR" dirty="0">
                <a:latin typeface="Arial" panose="020B0604020202020204" pitchFamily="34" charset="0"/>
                <a:cs typeface="Arial" panose="020B0604020202020204" pitchFamily="34" charset="0"/>
              </a:rPr>
              <a:t>. </a:t>
            </a:r>
          </a:p>
        </p:txBody>
      </p:sp>
      <p:sp>
        <p:nvSpPr>
          <p:cNvPr id="5" name="Retângulo 4"/>
          <p:cNvSpPr/>
          <p:nvPr/>
        </p:nvSpPr>
        <p:spPr>
          <a:xfrm>
            <a:off x="932845" y="1220674"/>
            <a:ext cx="2491323" cy="461665"/>
          </a:xfrm>
          <a:prstGeom prst="rect">
            <a:avLst/>
          </a:prstGeom>
        </p:spPr>
        <p:txBody>
          <a:bodyPr wrap="none">
            <a:spAutoFit/>
          </a:bodyPr>
          <a:lstStyle/>
          <a:p>
            <a:r>
              <a:rPr lang="pt-BR"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ASPECTOS GERAIS</a:t>
            </a:r>
            <a:endParaRPr lang="pt-BR" sz="2400" u="sng" dirty="0"/>
          </a:p>
        </p:txBody>
      </p:sp>
    </p:spTree>
    <p:extLst>
      <p:ext uri="{BB962C8B-B14F-4D97-AF65-F5344CB8AC3E}">
        <p14:creationId xmlns:p14="http://schemas.microsoft.com/office/powerpoint/2010/main" val="384824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grpSp>
        <p:nvGrpSpPr>
          <p:cNvPr id="12" name="Agrupar 11">
            <a:extLst>
              <a:ext uri="{FF2B5EF4-FFF2-40B4-BE49-F238E27FC236}">
                <a16:creationId xmlns:a16="http://schemas.microsoft.com/office/drawing/2014/main" id="{BF8AE8A4-409D-D944-B3B8-EA603FC69511}"/>
              </a:ext>
            </a:extLst>
          </p:cNvPr>
          <p:cNvGrpSpPr/>
          <p:nvPr/>
        </p:nvGrpSpPr>
        <p:grpSpPr>
          <a:xfrm>
            <a:off x="703783" y="3122442"/>
            <a:ext cx="6758247" cy="3064626"/>
            <a:chOff x="721545" y="1890198"/>
            <a:chExt cx="7561302" cy="4030733"/>
          </a:xfrm>
        </p:grpSpPr>
        <p:pic>
          <p:nvPicPr>
            <p:cNvPr id="2" name="Imagem 1">
              <a:extLst>
                <a:ext uri="{FF2B5EF4-FFF2-40B4-BE49-F238E27FC236}">
                  <a16:creationId xmlns:a16="http://schemas.microsoft.com/office/drawing/2014/main" id="{CA13B2D3-0741-6CE9-5D26-471F187D94E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Lst>
            </a:blip>
            <a:stretch>
              <a:fillRect/>
            </a:stretch>
          </p:blipFill>
          <p:spPr>
            <a:xfrm>
              <a:off x="721545" y="1890198"/>
              <a:ext cx="7561302" cy="4030733"/>
            </a:xfrm>
            <a:prstGeom prst="rect">
              <a:avLst/>
            </a:prstGeom>
          </p:spPr>
        </p:pic>
        <p:sp>
          <p:nvSpPr>
            <p:cNvPr id="4" name="Seta para a esquerda 7">
              <a:extLst>
                <a:ext uri="{FF2B5EF4-FFF2-40B4-BE49-F238E27FC236}">
                  <a16:creationId xmlns:a16="http://schemas.microsoft.com/office/drawing/2014/main" id="{E86C1471-E2A3-1948-D0F6-9BFA1EC0B1E0}"/>
                </a:ext>
              </a:extLst>
            </p:cNvPr>
            <p:cNvSpPr/>
            <p:nvPr/>
          </p:nvSpPr>
          <p:spPr>
            <a:xfrm>
              <a:off x="7832257" y="3140682"/>
              <a:ext cx="352539" cy="242371"/>
            </a:xfrm>
            <a:prstGeom prst="lef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esquerda 8">
              <a:extLst>
                <a:ext uri="{FF2B5EF4-FFF2-40B4-BE49-F238E27FC236}">
                  <a16:creationId xmlns:a16="http://schemas.microsoft.com/office/drawing/2014/main" id="{A37619A1-DFA2-4473-1F8E-DA36A71F5055}"/>
                </a:ext>
              </a:extLst>
            </p:cNvPr>
            <p:cNvSpPr/>
            <p:nvPr/>
          </p:nvSpPr>
          <p:spPr>
            <a:xfrm>
              <a:off x="7832258" y="3591038"/>
              <a:ext cx="352539" cy="242371"/>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esquerda 9">
              <a:extLst>
                <a:ext uri="{FF2B5EF4-FFF2-40B4-BE49-F238E27FC236}">
                  <a16:creationId xmlns:a16="http://schemas.microsoft.com/office/drawing/2014/main" id="{2E3F094C-5E1B-2961-278A-49EFF62158B2}"/>
                </a:ext>
              </a:extLst>
            </p:cNvPr>
            <p:cNvSpPr/>
            <p:nvPr/>
          </p:nvSpPr>
          <p:spPr>
            <a:xfrm>
              <a:off x="7832258" y="3905564"/>
              <a:ext cx="352539" cy="242371"/>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 name="Retângulo 8">
            <a:extLst>
              <a:ext uri="{FF2B5EF4-FFF2-40B4-BE49-F238E27FC236}">
                <a16:creationId xmlns:a16="http://schemas.microsoft.com/office/drawing/2014/main" id="{D1C0EFDC-C8DB-22D5-5934-628B2540499F}"/>
              </a:ext>
            </a:extLst>
          </p:cNvPr>
          <p:cNvSpPr/>
          <p:nvPr/>
        </p:nvSpPr>
        <p:spPr>
          <a:xfrm>
            <a:off x="703783" y="977776"/>
            <a:ext cx="6885737" cy="1938992"/>
          </a:xfrm>
          <a:prstGeom prst="rect">
            <a:avLst/>
          </a:prstGeom>
        </p:spPr>
        <p:txBody>
          <a:bodyPr wrap="square">
            <a:spAutoFit/>
          </a:bodyPr>
          <a:lstStyle/>
          <a:p>
            <a:pPr algn="just"/>
            <a:r>
              <a:rPr lang="pt-BR" sz="2400" dirty="0"/>
              <a:t>O Brasil tem uma </a:t>
            </a:r>
            <a:r>
              <a:rPr lang="pt-BR" sz="2400" b="1" dirty="0"/>
              <a:t>posição de destaque </a:t>
            </a:r>
            <a:r>
              <a:rPr lang="pt-BR" sz="2400" dirty="0"/>
              <a:t>para se tornar um grande exportador de hidrogênio de baixo carbono, por apresentar condições climáticas excelentes e favoráveis para geração de energia elétrica por meio de fontes </a:t>
            </a:r>
            <a:r>
              <a:rPr lang="pt-BR" sz="2400" b="1" dirty="0">
                <a:solidFill>
                  <a:srgbClr val="00B050"/>
                </a:solidFill>
              </a:rPr>
              <a:t>eólicas, solar e hídricas.</a:t>
            </a:r>
          </a:p>
        </p:txBody>
      </p:sp>
      <p:sp>
        <p:nvSpPr>
          <p:cNvPr id="10" name="Retângulo 9">
            <a:extLst>
              <a:ext uri="{FF2B5EF4-FFF2-40B4-BE49-F238E27FC236}">
                <a16:creationId xmlns:a16="http://schemas.microsoft.com/office/drawing/2014/main" id="{CE6F9621-5F3A-5E0F-C9DA-4C723F9C27CE}"/>
              </a:ext>
            </a:extLst>
          </p:cNvPr>
          <p:cNvSpPr/>
          <p:nvPr/>
        </p:nvSpPr>
        <p:spPr>
          <a:xfrm>
            <a:off x="7884079" y="2379377"/>
            <a:ext cx="3811097" cy="1569660"/>
          </a:xfrm>
          <a:prstGeom prst="rect">
            <a:avLst/>
          </a:prstGeom>
        </p:spPr>
        <p:txBody>
          <a:bodyPr wrap="square">
            <a:spAutoFit/>
          </a:bodyPr>
          <a:lstStyle/>
          <a:p>
            <a:pPr algn="just"/>
            <a:r>
              <a:rPr lang="pt-BR" sz="2400" b="1" dirty="0">
                <a:solidFill>
                  <a:srgbClr val="00B050"/>
                </a:solidFill>
              </a:rPr>
              <a:t>O Pará </a:t>
            </a:r>
            <a:r>
              <a:rPr lang="pt-BR" sz="2400" dirty="0">
                <a:solidFill>
                  <a:srgbClr val="00B050"/>
                </a:solidFill>
              </a:rPr>
              <a:t>já é o Estado que mais produz energia elétrica de forma hídrica em todo o Brasil, segundo a Aneel.</a:t>
            </a:r>
          </a:p>
        </p:txBody>
      </p:sp>
      <p:sp>
        <p:nvSpPr>
          <p:cNvPr id="11" name="Retângulo 10">
            <a:extLst>
              <a:ext uri="{FF2B5EF4-FFF2-40B4-BE49-F238E27FC236}">
                <a16:creationId xmlns:a16="http://schemas.microsoft.com/office/drawing/2014/main" id="{B76B384A-419E-FC04-0C91-55607EEB7B8C}"/>
              </a:ext>
            </a:extLst>
          </p:cNvPr>
          <p:cNvSpPr/>
          <p:nvPr/>
        </p:nvSpPr>
        <p:spPr>
          <a:xfrm>
            <a:off x="7589520" y="3949331"/>
            <a:ext cx="4105656" cy="2308324"/>
          </a:xfrm>
          <a:prstGeom prst="rect">
            <a:avLst/>
          </a:prstGeom>
        </p:spPr>
        <p:txBody>
          <a:bodyPr wrap="square">
            <a:spAutoFit/>
          </a:bodyPr>
          <a:lstStyle/>
          <a:p>
            <a:pPr marL="285750" indent="-285750" algn="just">
              <a:buFont typeface="Arial" panose="020B0604020202020204" pitchFamily="34" charset="0"/>
              <a:buChar char="•"/>
            </a:pPr>
            <a:r>
              <a:rPr lang="pt-BR" sz="2400" dirty="0">
                <a:solidFill>
                  <a:srgbClr val="00B050"/>
                </a:solidFill>
              </a:rPr>
              <a:t>Dados: 10 Usinas Hidroelétricas do mundo, 03 são brasileiras, sendo 02 localizadas no Pará, Tucuruí (8.370 MW) e Belo Monte (11.233 MW).</a:t>
            </a:r>
          </a:p>
        </p:txBody>
      </p:sp>
    </p:spTree>
    <p:extLst>
      <p:ext uri="{BB962C8B-B14F-4D97-AF65-F5344CB8AC3E}">
        <p14:creationId xmlns:p14="http://schemas.microsoft.com/office/powerpoint/2010/main" val="33584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69">
            <a:extLst>
              <a:ext uri="{FF2B5EF4-FFF2-40B4-BE49-F238E27FC236}">
                <a16:creationId xmlns:a16="http://schemas.microsoft.com/office/drawing/2014/main" id="{B56B2869-8444-5D14-729C-765762F42450}"/>
              </a:ext>
            </a:extLst>
          </p:cNvPr>
          <p:cNvPicPr/>
          <p:nvPr/>
        </p:nvPicPr>
        <p:blipFill>
          <a:blip r:embed="rId2"/>
          <a:stretch>
            <a:fillRect/>
          </a:stretch>
        </p:blipFill>
        <p:spPr>
          <a:xfrm>
            <a:off x="8898370" y="219788"/>
            <a:ext cx="3127375" cy="485775"/>
          </a:xfrm>
          <a:prstGeom prst="rect">
            <a:avLst/>
          </a:prstGeom>
        </p:spPr>
      </p:pic>
      <p:sp>
        <p:nvSpPr>
          <p:cNvPr id="2" name="Retângulo 1">
            <a:extLst>
              <a:ext uri="{FF2B5EF4-FFF2-40B4-BE49-F238E27FC236}">
                <a16:creationId xmlns:a16="http://schemas.microsoft.com/office/drawing/2014/main" id="{4F396E8D-18C3-010C-3FBF-A4D0AC8A0147}"/>
              </a:ext>
            </a:extLst>
          </p:cNvPr>
          <p:cNvSpPr/>
          <p:nvPr/>
        </p:nvSpPr>
        <p:spPr>
          <a:xfrm>
            <a:off x="410556" y="270452"/>
            <a:ext cx="7171584" cy="923330"/>
          </a:xfrm>
          <a:prstGeom prst="rect">
            <a:avLst/>
          </a:prstGeom>
        </p:spPr>
        <p:txBody>
          <a:bodyPr wrap="square">
            <a:spAutoFit/>
          </a:bodyPr>
          <a:lstStyle/>
          <a:p>
            <a:r>
              <a:rPr lang="pt-BR" dirty="0"/>
              <a:t>O </a:t>
            </a:r>
            <a:r>
              <a:rPr lang="pt-BR" b="1" dirty="0"/>
              <a:t>H2V</a:t>
            </a:r>
            <a:r>
              <a:rPr lang="pt-BR" dirty="0"/>
              <a:t> é uma </a:t>
            </a:r>
            <a:r>
              <a:rPr lang="pt-BR" b="1" dirty="0"/>
              <a:t>alternativa vantajosa </a:t>
            </a:r>
            <a:r>
              <a:rPr lang="pt-BR" dirty="0"/>
              <a:t>e segura para armazenar quantidades excedentes de energias eólica e solar. Basta direcionar o excedente para realizar eletrólise, gerar gás hidrogênio e armazená-lo.</a:t>
            </a:r>
          </a:p>
        </p:txBody>
      </p:sp>
      <p:grpSp>
        <p:nvGrpSpPr>
          <p:cNvPr id="11" name="Grupo 43">
            <a:extLst>
              <a:ext uri="{FF2B5EF4-FFF2-40B4-BE49-F238E27FC236}">
                <a16:creationId xmlns:a16="http://schemas.microsoft.com/office/drawing/2014/main" id="{18BA2759-FDF1-D2C4-3CA8-A61A70A0251C}"/>
              </a:ext>
            </a:extLst>
          </p:cNvPr>
          <p:cNvGrpSpPr/>
          <p:nvPr/>
        </p:nvGrpSpPr>
        <p:grpSpPr>
          <a:xfrm>
            <a:off x="209941" y="1422081"/>
            <a:ext cx="6963527" cy="3720769"/>
            <a:chOff x="324241" y="2478881"/>
            <a:chExt cx="5528058" cy="3540908"/>
          </a:xfrm>
        </p:grpSpPr>
        <p:grpSp>
          <p:nvGrpSpPr>
            <p:cNvPr id="12" name="Grupo 39">
              <a:extLst>
                <a:ext uri="{FF2B5EF4-FFF2-40B4-BE49-F238E27FC236}">
                  <a16:creationId xmlns:a16="http://schemas.microsoft.com/office/drawing/2014/main" id="{04261B99-9E17-DB80-1BDC-75BD0B0700EE}"/>
                </a:ext>
              </a:extLst>
            </p:cNvPr>
            <p:cNvGrpSpPr/>
            <p:nvPr/>
          </p:nvGrpSpPr>
          <p:grpSpPr>
            <a:xfrm>
              <a:off x="914877" y="2478881"/>
              <a:ext cx="4138862" cy="3147342"/>
              <a:chOff x="890337" y="2643227"/>
              <a:chExt cx="4138862" cy="3147342"/>
            </a:xfrm>
          </p:grpSpPr>
          <p:pic>
            <p:nvPicPr>
              <p:cNvPr id="18" name="Imagem 17">
                <a:extLst>
                  <a:ext uri="{FF2B5EF4-FFF2-40B4-BE49-F238E27FC236}">
                    <a16:creationId xmlns:a16="http://schemas.microsoft.com/office/drawing/2014/main" id="{D3F5C9E6-9221-B9E7-4F88-1FB6EC2268E0}"/>
                  </a:ext>
                </a:extLst>
              </p:cNvPr>
              <p:cNvPicPr>
                <a:picLocks noChangeAspect="1"/>
              </p:cNvPicPr>
              <p:nvPr/>
            </p:nvPicPr>
            <p:blipFill rotWithShape="1">
              <a:blip r:embed="rId3"/>
              <a:srcRect b="12577"/>
              <a:stretch/>
            </p:blipFill>
            <p:spPr>
              <a:xfrm>
                <a:off x="890337" y="2643227"/>
                <a:ext cx="4138862" cy="3147342"/>
              </a:xfrm>
              <a:prstGeom prst="rect">
                <a:avLst/>
              </a:prstGeom>
            </p:spPr>
          </p:pic>
          <p:sp>
            <p:nvSpPr>
              <p:cNvPr id="19" name="Forma livre 28">
                <a:extLst>
                  <a:ext uri="{FF2B5EF4-FFF2-40B4-BE49-F238E27FC236}">
                    <a16:creationId xmlns:a16="http://schemas.microsoft.com/office/drawing/2014/main" id="{57DCCCC3-39E6-2767-A824-583BEF4968ED}"/>
                  </a:ext>
                </a:extLst>
              </p:cNvPr>
              <p:cNvSpPr/>
              <p:nvPr/>
            </p:nvSpPr>
            <p:spPr>
              <a:xfrm>
                <a:off x="3128211" y="3435710"/>
                <a:ext cx="1858915" cy="1775809"/>
              </a:xfrm>
              <a:custGeom>
                <a:avLst/>
                <a:gdLst>
                  <a:gd name="connsiteX0" fmla="*/ 171450 w 708804"/>
                  <a:gd name="connsiteY0" fmla="*/ 28575 h 671401"/>
                  <a:gd name="connsiteX1" fmla="*/ 187325 w 708804"/>
                  <a:gd name="connsiteY1" fmla="*/ 15875 h 671401"/>
                  <a:gd name="connsiteX2" fmla="*/ 193675 w 708804"/>
                  <a:gd name="connsiteY2" fmla="*/ 6350 h 671401"/>
                  <a:gd name="connsiteX3" fmla="*/ 212725 w 708804"/>
                  <a:gd name="connsiteY3" fmla="*/ 0 h 671401"/>
                  <a:gd name="connsiteX4" fmla="*/ 231775 w 708804"/>
                  <a:gd name="connsiteY4" fmla="*/ 22225 h 671401"/>
                  <a:gd name="connsiteX5" fmla="*/ 254000 w 708804"/>
                  <a:gd name="connsiteY5" fmla="*/ 31750 h 671401"/>
                  <a:gd name="connsiteX6" fmla="*/ 263525 w 708804"/>
                  <a:gd name="connsiteY6" fmla="*/ 38100 h 671401"/>
                  <a:gd name="connsiteX7" fmla="*/ 282575 w 708804"/>
                  <a:gd name="connsiteY7" fmla="*/ 44450 h 671401"/>
                  <a:gd name="connsiteX8" fmla="*/ 298450 w 708804"/>
                  <a:gd name="connsiteY8" fmla="*/ 63500 h 671401"/>
                  <a:gd name="connsiteX9" fmla="*/ 314325 w 708804"/>
                  <a:gd name="connsiteY9" fmla="*/ 82550 h 671401"/>
                  <a:gd name="connsiteX10" fmla="*/ 323850 w 708804"/>
                  <a:gd name="connsiteY10" fmla="*/ 104775 h 671401"/>
                  <a:gd name="connsiteX11" fmla="*/ 330200 w 708804"/>
                  <a:gd name="connsiteY11" fmla="*/ 123825 h 671401"/>
                  <a:gd name="connsiteX12" fmla="*/ 333375 w 708804"/>
                  <a:gd name="connsiteY12" fmla="*/ 133350 h 671401"/>
                  <a:gd name="connsiteX13" fmla="*/ 336550 w 708804"/>
                  <a:gd name="connsiteY13" fmla="*/ 142875 h 671401"/>
                  <a:gd name="connsiteX14" fmla="*/ 339725 w 708804"/>
                  <a:gd name="connsiteY14" fmla="*/ 161925 h 671401"/>
                  <a:gd name="connsiteX15" fmla="*/ 355600 w 708804"/>
                  <a:gd name="connsiteY15" fmla="*/ 177800 h 671401"/>
                  <a:gd name="connsiteX16" fmla="*/ 384175 w 708804"/>
                  <a:gd name="connsiteY16" fmla="*/ 200025 h 671401"/>
                  <a:gd name="connsiteX17" fmla="*/ 422275 w 708804"/>
                  <a:gd name="connsiteY17" fmla="*/ 193675 h 671401"/>
                  <a:gd name="connsiteX18" fmla="*/ 441325 w 708804"/>
                  <a:gd name="connsiteY18" fmla="*/ 180975 h 671401"/>
                  <a:gd name="connsiteX19" fmla="*/ 469900 w 708804"/>
                  <a:gd name="connsiteY19" fmla="*/ 158750 h 671401"/>
                  <a:gd name="connsiteX20" fmla="*/ 485775 w 708804"/>
                  <a:gd name="connsiteY20" fmla="*/ 142875 h 671401"/>
                  <a:gd name="connsiteX21" fmla="*/ 504825 w 708804"/>
                  <a:gd name="connsiteY21" fmla="*/ 127000 h 671401"/>
                  <a:gd name="connsiteX22" fmla="*/ 542925 w 708804"/>
                  <a:gd name="connsiteY22" fmla="*/ 133350 h 671401"/>
                  <a:gd name="connsiteX23" fmla="*/ 555625 w 708804"/>
                  <a:gd name="connsiteY23" fmla="*/ 142875 h 671401"/>
                  <a:gd name="connsiteX24" fmla="*/ 568325 w 708804"/>
                  <a:gd name="connsiteY24" fmla="*/ 161925 h 671401"/>
                  <a:gd name="connsiteX25" fmla="*/ 574675 w 708804"/>
                  <a:gd name="connsiteY25" fmla="*/ 171450 h 671401"/>
                  <a:gd name="connsiteX26" fmla="*/ 638175 w 708804"/>
                  <a:gd name="connsiteY26" fmla="*/ 177800 h 671401"/>
                  <a:gd name="connsiteX27" fmla="*/ 657225 w 708804"/>
                  <a:gd name="connsiteY27" fmla="*/ 180975 h 671401"/>
                  <a:gd name="connsiteX28" fmla="*/ 676275 w 708804"/>
                  <a:gd name="connsiteY28" fmla="*/ 187325 h 671401"/>
                  <a:gd name="connsiteX29" fmla="*/ 704850 w 708804"/>
                  <a:gd name="connsiteY29" fmla="*/ 190500 h 671401"/>
                  <a:gd name="connsiteX30" fmla="*/ 704850 w 708804"/>
                  <a:gd name="connsiteY30" fmla="*/ 228600 h 671401"/>
                  <a:gd name="connsiteX31" fmla="*/ 701675 w 708804"/>
                  <a:gd name="connsiteY31" fmla="*/ 238125 h 671401"/>
                  <a:gd name="connsiteX32" fmla="*/ 698500 w 708804"/>
                  <a:gd name="connsiteY32" fmla="*/ 250825 h 671401"/>
                  <a:gd name="connsiteX33" fmla="*/ 692150 w 708804"/>
                  <a:gd name="connsiteY33" fmla="*/ 260350 h 671401"/>
                  <a:gd name="connsiteX34" fmla="*/ 685800 w 708804"/>
                  <a:gd name="connsiteY34" fmla="*/ 279400 h 671401"/>
                  <a:gd name="connsiteX35" fmla="*/ 682625 w 708804"/>
                  <a:gd name="connsiteY35" fmla="*/ 288925 h 671401"/>
                  <a:gd name="connsiteX36" fmla="*/ 679450 w 708804"/>
                  <a:gd name="connsiteY36" fmla="*/ 298450 h 671401"/>
                  <a:gd name="connsiteX37" fmla="*/ 676275 w 708804"/>
                  <a:gd name="connsiteY37" fmla="*/ 311150 h 671401"/>
                  <a:gd name="connsiteX38" fmla="*/ 669925 w 708804"/>
                  <a:gd name="connsiteY38" fmla="*/ 320675 h 671401"/>
                  <a:gd name="connsiteX39" fmla="*/ 660400 w 708804"/>
                  <a:gd name="connsiteY39" fmla="*/ 342900 h 671401"/>
                  <a:gd name="connsiteX40" fmla="*/ 650875 w 708804"/>
                  <a:gd name="connsiteY40" fmla="*/ 349250 h 671401"/>
                  <a:gd name="connsiteX41" fmla="*/ 644525 w 708804"/>
                  <a:gd name="connsiteY41" fmla="*/ 358775 h 671401"/>
                  <a:gd name="connsiteX42" fmla="*/ 635000 w 708804"/>
                  <a:gd name="connsiteY42" fmla="*/ 365125 h 671401"/>
                  <a:gd name="connsiteX43" fmla="*/ 631825 w 708804"/>
                  <a:gd name="connsiteY43" fmla="*/ 374650 h 671401"/>
                  <a:gd name="connsiteX44" fmla="*/ 622300 w 708804"/>
                  <a:gd name="connsiteY44" fmla="*/ 381000 h 671401"/>
                  <a:gd name="connsiteX45" fmla="*/ 612775 w 708804"/>
                  <a:gd name="connsiteY45" fmla="*/ 390525 h 671401"/>
                  <a:gd name="connsiteX46" fmla="*/ 603250 w 708804"/>
                  <a:gd name="connsiteY46" fmla="*/ 396875 h 671401"/>
                  <a:gd name="connsiteX47" fmla="*/ 577850 w 708804"/>
                  <a:gd name="connsiteY47" fmla="*/ 425450 h 671401"/>
                  <a:gd name="connsiteX48" fmla="*/ 596900 w 708804"/>
                  <a:gd name="connsiteY48" fmla="*/ 434975 h 671401"/>
                  <a:gd name="connsiteX49" fmla="*/ 590550 w 708804"/>
                  <a:gd name="connsiteY49" fmla="*/ 469900 h 671401"/>
                  <a:gd name="connsiteX50" fmla="*/ 584200 w 708804"/>
                  <a:gd name="connsiteY50" fmla="*/ 479425 h 671401"/>
                  <a:gd name="connsiteX51" fmla="*/ 571500 w 708804"/>
                  <a:gd name="connsiteY51" fmla="*/ 498475 h 671401"/>
                  <a:gd name="connsiteX52" fmla="*/ 561975 w 708804"/>
                  <a:gd name="connsiteY52" fmla="*/ 501650 h 671401"/>
                  <a:gd name="connsiteX53" fmla="*/ 552450 w 708804"/>
                  <a:gd name="connsiteY53" fmla="*/ 511175 h 671401"/>
                  <a:gd name="connsiteX54" fmla="*/ 536575 w 708804"/>
                  <a:gd name="connsiteY54" fmla="*/ 530225 h 671401"/>
                  <a:gd name="connsiteX55" fmla="*/ 536575 w 708804"/>
                  <a:gd name="connsiteY55" fmla="*/ 590550 h 671401"/>
                  <a:gd name="connsiteX56" fmla="*/ 514350 w 708804"/>
                  <a:gd name="connsiteY56" fmla="*/ 619125 h 671401"/>
                  <a:gd name="connsiteX57" fmla="*/ 504825 w 708804"/>
                  <a:gd name="connsiteY57" fmla="*/ 625475 h 671401"/>
                  <a:gd name="connsiteX58" fmla="*/ 488950 w 708804"/>
                  <a:gd name="connsiteY58" fmla="*/ 644525 h 671401"/>
                  <a:gd name="connsiteX59" fmla="*/ 482600 w 708804"/>
                  <a:gd name="connsiteY59" fmla="*/ 654050 h 671401"/>
                  <a:gd name="connsiteX60" fmla="*/ 479425 w 708804"/>
                  <a:gd name="connsiteY60" fmla="*/ 669925 h 671401"/>
                  <a:gd name="connsiteX61" fmla="*/ 396875 w 708804"/>
                  <a:gd name="connsiteY61" fmla="*/ 666750 h 671401"/>
                  <a:gd name="connsiteX62" fmla="*/ 387350 w 708804"/>
                  <a:gd name="connsiteY62" fmla="*/ 663575 h 671401"/>
                  <a:gd name="connsiteX63" fmla="*/ 330200 w 708804"/>
                  <a:gd name="connsiteY63" fmla="*/ 660400 h 671401"/>
                  <a:gd name="connsiteX64" fmla="*/ 317500 w 708804"/>
                  <a:gd name="connsiteY64" fmla="*/ 657225 h 671401"/>
                  <a:gd name="connsiteX65" fmla="*/ 301625 w 708804"/>
                  <a:gd name="connsiteY65" fmla="*/ 654050 h 671401"/>
                  <a:gd name="connsiteX66" fmla="*/ 292100 w 708804"/>
                  <a:gd name="connsiteY66" fmla="*/ 650875 h 671401"/>
                  <a:gd name="connsiteX67" fmla="*/ 174625 w 708804"/>
                  <a:gd name="connsiteY67" fmla="*/ 644525 h 671401"/>
                  <a:gd name="connsiteX68" fmla="*/ 136525 w 708804"/>
                  <a:gd name="connsiteY68" fmla="*/ 638175 h 671401"/>
                  <a:gd name="connsiteX69" fmla="*/ 111125 w 708804"/>
                  <a:gd name="connsiteY69" fmla="*/ 635000 h 671401"/>
                  <a:gd name="connsiteX70" fmla="*/ 92075 w 708804"/>
                  <a:gd name="connsiteY70" fmla="*/ 628650 h 671401"/>
                  <a:gd name="connsiteX71" fmla="*/ 82550 w 708804"/>
                  <a:gd name="connsiteY71" fmla="*/ 625475 h 671401"/>
                  <a:gd name="connsiteX72" fmla="*/ 76200 w 708804"/>
                  <a:gd name="connsiteY72" fmla="*/ 615950 h 671401"/>
                  <a:gd name="connsiteX73" fmla="*/ 69850 w 708804"/>
                  <a:gd name="connsiteY73" fmla="*/ 596900 h 671401"/>
                  <a:gd name="connsiteX74" fmla="*/ 53975 w 708804"/>
                  <a:gd name="connsiteY74" fmla="*/ 577850 h 671401"/>
                  <a:gd name="connsiteX75" fmla="*/ 47625 w 708804"/>
                  <a:gd name="connsiteY75" fmla="*/ 568325 h 671401"/>
                  <a:gd name="connsiteX76" fmla="*/ 44450 w 708804"/>
                  <a:gd name="connsiteY76" fmla="*/ 552450 h 671401"/>
                  <a:gd name="connsiteX77" fmla="*/ 41275 w 708804"/>
                  <a:gd name="connsiteY77" fmla="*/ 527050 h 671401"/>
                  <a:gd name="connsiteX78" fmla="*/ 34925 w 708804"/>
                  <a:gd name="connsiteY78" fmla="*/ 517525 h 671401"/>
                  <a:gd name="connsiteX79" fmla="*/ 31750 w 708804"/>
                  <a:gd name="connsiteY79" fmla="*/ 508000 h 671401"/>
                  <a:gd name="connsiteX80" fmla="*/ 47625 w 708804"/>
                  <a:gd name="connsiteY80" fmla="*/ 476250 h 671401"/>
                  <a:gd name="connsiteX81" fmla="*/ 47625 w 708804"/>
                  <a:gd name="connsiteY81" fmla="*/ 476250 h 671401"/>
                  <a:gd name="connsiteX82" fmla="*/ 53975 w 708804"/>
                  <a:gd name="connsiteY82" fmla="*/ 457200 h 671401"/>
                  <a:gd name="connsiteX83" fmla="*/ 57150 w 708804"/>
                  <a:gd name="connsiteY83" fmla="*/ 441325 h 671401"/>
                  <a:gd name="connsiteX84" fmla="*/ 76200 w 708804"/>
                  <a:gd name="connsiteY84" fmla="*/ 412750 h 671401"/>
                  <a:gd name="connsiteX85" fmla="*/ 82550 w 708804"/>
                  <a:gd name="connsiteY85" fmla="*/ 403225 h 671401"/>
                  <a:gd name="connsiteX86" fmla="*/ 92075 w 708804"/>
                  <a:gd name="connsiteY86" fmla="*/ 381000 h 671401"/>
                  <a:gd name="connsiteX87" fmla="*/ 101600 w 708804"/>
                  <a:gd name="connsiteY87" fmla="*/ 358775 h 671401"/>
                  <a:gd name="connsiteX88" fmla="*/ 107950 w 708804"/>
                  <a:gd name="connsiteY88" fmla="*/ 333375 h 671401"/>
                  <a:gd name="connsiteX89" fmla="*/ 120650 w 708804"/>
                  <a:gd name="connsiteY89" fmla="*/ 314325 h 671401"/>
                  <a:gd name="connsiteX90" fmla="*/ 127000 w 708804"/>
                  <a:gd name="connsiteY90" fmla="*/ 304800 h 671401"/>
                  <a:gd name="connsiteX91" fmla="*/ 136525 w 708804"/>
                  <a:gd name="connsiteY91" fmla="*/ 282575 h 671401"/>
                  <a:gd name="connsiteX92" fmla="*/ 139700 w 708804"/>
                  <a:gd name="connsiteY92" fmla="*/ 269875 h 671401"/>
                  <a:gd name="connsiteX93" fmla="*/ 142875 w 708804"/>
                  <a:gd name="connsiteY93" fmla="*/ 260350 h 671401"/>
                  <a:gd name="connsiteX94" fmla="*/ 123825 w 708804"/>
                  <a:gd name="connsiteY94" fmla="*/ 250825 h 671401"/>
                  <a:gd name="connsiteX95" fmla="*/ 95250 w 708804"/>
                  <a:gd name="connsiteY95" fmla="*/ 241300 h 671401"/>
                  <a:gd name="connsiteX96" fmla="*/ 85725 w 708804"/>
                  <a:gd name="connsiteY96" fmla="*/ 238125 h 671401"/>
                  <a:gd name="connsiteX97" fmla="*/ 76200 w 708804"/>
                  <a:gd name="connsiteY97" fmla="*/ 234950 h 671401"/>
                  <a:gd name="connsiteX98" fmla="*/ 66675 w 708804"/>
                  <a:gd name="connsiteY98" fmla="*/ 225425 h 671401"/>
                  <a:gd name="connsiteX99" fmla="*/ 60325 w 708804"/>
                  <a:gd name="connsiteY99" fmla="*/ 215900 h 671401"/>
                  <a:gd name="connsiteX100" fmla="*/ 41275 w 708804"/>
                  <a:gd name="connsiteY100" fmla="*/ 203200 h 671401"/>
                  <a:gd name="connsiteX101" fmla="*/ 25400 w 708804"/>
                  <a:gd name="connsiteY101" fmla="*/ 184150 h 671401"/>
                  <a:gd name="connsiteX102" fmla="*/ 15875 w 708804"/>
                  <a:gd name="connsiteY102" fmla="*/ 174625 h 671401"/>
                  <a:gd name="connsiteX103" fmla="*/ 0 w 708804"/>
                  <a:gd name="connsiteY103" fmla="*/ 146050 h 671401"/>
                  <a:gd name="connsiteX104" fmla="*/ 3175 w 708804"/>
                  <a:gd name="connsiteY104" fmla="*/ 136525 h 671401"/>
                  <a:gd name="connsiteX105" fmla="*/ 15875 w 708804"/>
                  <a:gd name="connsiteY105" fmla="*/ 133350 h 671401"/>
                  <a:gd name="connsiteX106" fmla="*/ 9525 w 708804"/>
                  <a:gd name="connsiteY106" fmla="*/ 101600 h 671401"/>
                  <a:gd name="connsiteX107" fmla="*/ 12700 w 708804"/>
                  <a:gd name="connsiteY107" fmla="*/ 85725 h 671401"/>
                  <a:gd name="connsiteX108" fmla="*/ 41275 w 708804"/>
                  <a:gd name="connsiteY108" fmla="*/ 63500 h 671401"/>
                  <a:gd name="connsiteX109" fmla="*/ 50800 w 708804"/>
                  <a:gd name="connsiteY109" fmla="*/ 57150 h 671401"/>
                  <a:gd name="connsiteX110" fmla="*/ 76200 w 708804"/>
                  <a:gd name="connsiteY110" fmla="*/ 50800 h 671401"/>
                  <a:gd name="connsiteX111" fmla="*/ 88900 w 708804"/>
                  <a:gd name="connsiteY111" fmla="*/ 47625 h 671401"/>
                  <a:gd name="connsiteX112" fmla="*/ 98425 w 708804"/>
                  <a:gd name="connsiteY112" fmla="*/ 41275 h 671401"/>
                  <a:gd name="connsiteX113" fmla="*/ 171450 w 708804"/>
                  <a:gd name="connsiteY113" fmla="*/ 28575 h 6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08804" h="671401">
                    <a:moveTo>
                      <a:pt x="171450" y="28575"/>
                    </a:moveTo>
                    <a:cubicBezTo>
                      <a:pt x="186267" y="24342"/>
                      <a:pt x="182533" y="20667"/>
                      <a:pt x="187325" y="15875"/>
                    </a:cubicBezTo>
                    <a:cubicBezTo>
                      <a:pt x="190023" y="13177"/>
                      <a:pt x="190439" y="8372"/>
                      <a:pt x="193675" y="6350"/>
                    </a:cubicBezTo>
                    <a:cubicBezTo>
                      <a:pt x="199351" y="2802"/>
                      <a:pt x="212725" y="0"/>
                      <a:pt x="212725" y="0"/>
                    </a:cubicBezTo>
                    <a:cubicBezTo>
                      <a:pt x="242480" y="5951"/>
                      <a:pt x="218686" y="-3953"/>
                      <a:pt x="231775" y="22225"/>
                    </a:cubicBezTo>
                    <a:cubicBezTo>
                      <a:pt x="234907" y="28490"/>
                      <a:pt x="249060" y="30515"/>
                      <a:pt x="254000" y="31750"/>
                    </a:cubicBezTo>
                    <a:cubicBezTo>
                      <a:pt x="257175" y="33867"/>
                      <a:pt x="260038" y="36550"/>
                      <a:pt x="263525" y="38100"/>
                    </a:cubicBezTo>
                    <a:cubicBezTo>
                      <a:pt x="269642" y="40818"/>
                      <a:pt x="282575" y="44450"/>
                      <a:pt x="282575" y="44450"/>
                    </a:cubicBezTo>
                    <a:cubicBezTo>
                      <a:pt x="298341" y="68099"/>
                      <a:pt x="278078" y="39054"/>
                      <a:pt x="298450" y="63500"/>
                    </a:cubicBezTo>
                    <a:cubicBezTo>
                      <a:pt x="320552" y="90022"/>
                      <a:pt x="286498" y="54723"/>
                      <a:pt x="314325" y="82550"/>
                    </a:cubicBezTo>
                    <a:cubicBezTo>
                      <a:pt x="322724" y="116145"/>
                      <a:pt x="311321" y="76584"/>
                      <a:pt x="323850" y="104775"/>
                    </a:cubicBezTo>
                    <a:cubicBezTo>
                      <a:pt x="326568" y="110892"/>
                      <a:pt x="328083" y="117475"/>
                      <a:pt x="330200" y="123825"/>
                    </a:cubicBezTo>
                    <a:lnTo>
                      <a:pt x="333375" y="133350"/>
                    </a:lnTo>
                    <a:cubicBezTo>
                      <a:pt x="334433" y="136525"/>
                      <a:pt x="336000" y="139574"/>
                      <a:pt x="336550" y="142875"/>
                    </a:cubicBezTo>
                    <a:cubicBezTo>
                      <a:pt x="337608" y="149225"/>
                      <a:pt x="337689" y="155818"/>
                      <a:pt x="339725" y="161925"/>
                    </a:cubicBezTo>
                    <a:cubicBezTo>
                      <a:pt x="343513" y="173288"/>
                      <a:pt x="347579" y="170670"/>
                      <a:pt x="355600" y="177800"/>
                    </a:cubicBezTo>
                    <a:cubicBezTo>
                      <a:pt x="381300" y="200644"/>
                      <a:pt x="364534" y="193478"/>
                      <a:pt x="384175" y="200025"/>
                    </a:cubicBezTo>
                    <a:cubicBezTo>
                      <a:pt x="389421" y="199442"/>
                      <a:pt x="412967" y="198846"/>
                      <a:pt x="422275" y="193675"/>
                    </a:cubicBezTo>
                    <a:cubicBezTo>
                      <a:pt x="428946" y="189969"/>
                      <a:pt x="435929" y="186371"/>
                      <a:pt x="441325" y="180975"/>
                    </a:cubicBezTo>
                    <a:cubicBezTo>
                      <a:pt x="462742" y="159558"/>
                      <a:pt x="451856" y="164765"/>
                      <a:pt x="469900" y="158750"/>
                    </a:cubicBezTo>
                    <a:cubicBezTo>
                      <a:pt x="481542" y="141288"/>
                      <a:pt x="469900" y="156104"/>
                      <a:pt x="485775" y="142875"/>
                    </a:cubicBezTo>
                    <a:cubicBezTo>
                      <a:pt x="510221" y="122503"/>
                      <a:pt x="481176" y="142766"/>
                      <a:pt x="504825" y="127000"/>
                    </a:cubicBezTo>
                    <a:cubicBezTo>
                      <a:pt x="509152" y="127481"/>
                      <a:pt x="533938" y="128214"/>
                      <a:pt x="542925" y="133350"/>
                    </a:cubicBezTo>
                    <a:cubicBezTo>
                      <a:pt x="547519" y="135975"/>
                      <a:pt x="552109" y="138920"/>
                      <a:pt x="555625" y="142875"/>
                    </a:cubicBezTo>
                    <a:cubicBezTo>
                      <a:pt x="560695" y="148579"/>
                      <a:pt x="564092" y="155575"/>
                      <a:pt x="568325" y="161925"/>
                    </a:cubicBezTo>
                    <a:cubicBezTo>
                      <a:pt x="570442" y="165100"/>
                      <a:pt x="571055" y="170243"/>
                      <a:pt x="574675" y="171450"/>
                    </a:cubicBezTo>
                    <a:cubicBezTo>
                      <a:pt x="601298" y="180324"/>
                      <a:pt x="580859" y="174428"/>
                      <a:pt x="638175" y="177800"/>
                    </a:cubicBezTo>
                    <a:cubicBezTo>
                      <a:pt x="644525" y="178858"/>
                      <a:pt x="650980" y="179414"/>
                      <a:pt x="657225" y="180975"/>
                    </a:cubicBezTo>
                    <a:cubicBezTo>
                      <a:pt x="663719" y="182598"/>
                      <a:pt x="669622" y="186586"/>
                      <a:pt x="676275" y="187325"/>
                    </a:cubicBezTo>
                    <a:lnTo>
                      <a:pt x="704850" y="190500"/>
                    </a:lnTo>
                    <a:cubicBezTo>
                      <a:pt x="710643" y="207879"/>
                      <a:pt x="709576" y="200243"/>
                      <a:pt x="704850" y="228600"/>
                    </a:cubicBezTo>
                    <a:cubicBezTo>
                      <a:pt x="704300" y="231901"/>
                      <a:pt x="702594" y="234907"/>
                      <a:pt x="701675" y="238125"/>
                    </a:cubicBezTo>
                    <a:cubicBezTo>
                      <a:pt x="700476" y="242321"/>
                      <a:pt x="700219" y="246814"/>
                      <a:pt x="698500" y="250825"/>
                    </a:cubicBezTo>
                    <a:cubicBezTo>
                      <a:pt x="696997" y="254332"/>
                      <a:pt x="693700" y="256863"/>
                      <a:pt x="692150" y="260350"/>
                    </a:cubicBezTo>
                    <a:cubicBezTo>
                      <a:pt x="689432" y="266467"/>
                      <a:pt x="687917" y="273050"/>
                      <a:pt x="685800" y="279400"/>
                    </a:cubicBezTo>
                    <a:lnTo>
                      <a:pt x="682625" y="288925"/>
                    </a:lnTo>
                    <a:cubicBezTo>
                      <a:pt x="681567" y="292100"/>
                      <a:pt x="680262" y="295203"/>
                      <a:pt x="679450" y="298450"/>
                    </a:cubicBezTo>
                    <a:cubicBezTo>
                      <a:pt x="678392" y="302683"/>
                      <a:pt x="677994" y="307139"/>
                      <a:pt x="676275" y="311150"/>
                    </a:cubicBezTo>
                    <a:cubicBezTo>
                      <a:pt x="674772" y="314657"/>
                      <a:pt x="671632" y="317262"/>
                      <a:pt x="669925" y="320675"/>
                    </a:cubicBezTo>
                    <a:cubicBezTo>
                      <a:pt x="664962" y="330601"/>
                      <a:pt x="668658" y="332990"/>
                      <a:pt x="660400" y="342900"/>
                    </a:cubicBezTo>
                    <a:cubicBezTo>
                      <a:pt x="657957" y="345831"/>
                      <a:pt x="654050" y="347133"/>
                      <a:pt x="650875" y="349250"/>
                    </a:cubicBezTo>
                    <a:cubicBezTo>
                      <a:pt x="648758" y="352425"/>
                      <a:pt x="647223" y="356077"/>
                      <a:pt x="644525" y="358775"/>
                    </a:cubicBezTo>
                    <a:cubicBezTo>
                      <a:pt x="641827" y="361473"/>
                      <a:pt x="637384" y="362145"/>
                      <a:pt x="635000" y="365125"/>
                    </a:cubicBezTo>
                    <a:cubicBezTo>
                      <a:pt x="632909" y="367738"/>
                      <a:pt x="633916" y="372037"/>
                      <a:pt x="631825" y="374650"/>
                    </a:cubicBezTo>
                    <a:cubicBezTo>
                      <a:pt x="629441" y="377630"/>
                      <a:pt x="625231" y="378557"/>
                      <a:pt x="622300" y="381000"/>
                    </a:cubicBezTo>
                    <a:cubicBezTo>
                      <a:pt x="618851" y="383875"/>
                      <a:pt x="616224" y="387650"/>
                      <a:pt x="612775" y="390525"/>
                    </a:cubicBezTo>
                    <a:cubicBezTo>
                      <a:pt x="609844" y="392968"/>
                      <a:pt x="606102" y="394340"/>
                      <a:pt x="603250" y="396875"/>
                    </a:cubicBezTo>
                    <a:cubicBezTo>
                      <a:pt x="585456" y="412692"/>
                      <a:pt x="587501" y="410973"/>
                      <a:pt x="577850" y="425450"/>
                    </a:cubicBezTo>
                    <a:cubicBezTo>
                      <a:pt x="580970" y="426490"/>
                      <a:pt x="596021" y="430579"/>
                      <a:pt x="596900" y="434975"/>
                    </a:cubicBezTo>
                    <a:cubicBezTo>
                      <a:pt x="597838" y="439666"/>
                      <a:pt x="594647" y="461706"/>
                      <a:pt x="590550" y="469900"/>
                    </a:cubicBezTo>
                    <a:cubicBezTo>
                      <a:pt x="588843" y="473313"/>
                      <a:pt x="585907" y="476012"/>
                      <a:pt x="584200" y="479425"/>
                    </a:cubicBezTo>
                    <a:cubicBezTo>
                      <a:pt x="578375" y="491075"/>
                      <a:pt x="585042" y="489447"/>
                      <a:pt x="571500" y="498475"/>
                    </a:cubicBezTo>
                    <a:cubicBezTo>
                      <a:pt x="568715" y="500331"/>
                      <a:pt x="565150" y="500592"/>
                      <a:pt x="561975" y="501650"/>
                    </a:cubicBezTo>
                    <a:cubicBezTo>
                      <a:pt x="558800" y="504825"/>
                      <a:pt x="555325" y="507726"/>
                      <a:pt x="552450" y="511175"/>
                    </a:cubicBezTo>
                    <a:cubicBezTo>
                      <a:pt x="530348" y="537697"/>
                      <a:pt x="564402" y="502398"/>
                      <a:pt x="536575" y="530225"/>
                    </a:cubicBezTo>
                    <a:cubicBezTo>
                      <a:pt x="538851" y="550710"/>
                      <a:pt x="543005" y="569975"/>
                      <a:pt x="536575" y="590550"/>
                    </a:cubicBezTo>
                    <a:cubicBezTo>
                      <a:pt x="534082" y="598528"/>
                      <a:pt x="521801" y="612916"/>
                      <a:pt x="514350" y="619125"/>
                    </a:cubicBezTo>
                    <a:cubicBezTo>
                      <a:pt x="511419" y="621568"/>
                      <a:pt x="508000" y="623358"/>
                      <a:pt x="504825" y="625475"/>
                    </a:cubicBezTo>
                    <a:cubicBezTo>
                      <a:pt x="489059" y="649124"/>
                      <a:pt x="509322" y="620079"/>
                      <a:pt x="488950" y="644525"/>
                    </a:cubicBezTo>
                    <a:cubicBezTo>
                      <a:pt x="486507" y="647456"/>
                      <a:pt x="484717" y="650875"/>
                      <a:pt x="482600" y="654050"/>
                    </a:cubicBezTo>
                    <a:cubicBezTo>
                      <a:pt x="481542" y="659342"/>
                      <a:pt x="484763" y="669134"/>
                      <a:pt x="479425" y="669925"/>
                    </a:cubicBezTo>
                    <a:cubicBezTo>
                      <a:pt x="452185" y="673961"/>
                      <a:pt x="424347" y="668645"/>
                      <a:pt x="396875" y="666750"/>
                    </a:cubicBezTo>
                    <a:cubicBezTo>
                      <a:pt x="393536" y="666520"/>
                      <a:pt x="390682" y="663892"/>
                      <a:pt x="387350" y="663575"/>
                    </a:cubicBezTo>
                    <a:cubicBezTo>
                      <a:pt x="368357" y="661766"/>
                      <a:pt x="349250" y="661458"/>
                      <a:pt x="330200" y="660400"/>
                    </a:cubicBezTo>
                    <a:cubicBezTo>
                      <a:pt x="325967" y="659342"/>
                      <a:pt x="321760" y="658172"/>
                      <a:pt x="317500" y="657225"/>
                    </a:cubicBezTo>
                    <a:cubicBezTo>
                      <a:pt x="312232" y="656054"/>
                      <a:pt x="306860" y="655359"/>
                      <a:pt x="301625" y="654050"/>
                    </a:cubicBezTo>
                    <a:cubicBezTo>
                      <a:pt x="298378" y="653238"/>
                      <a:pt x="295408" y="651384"/>
                      <a:pt x="292100" y="650875"/>
                    </a:cubicBezTo>
                    <a:cubicBezTo>
                      <a:pt x="259649" y="645883"/>
                      <a:pt x="196369" y="645330"/>
                      <a:pt x="174625" y="644525"/>
                    </a:cubicBezTo>
                    <a:cubicBezTo>
                      <a:pt x="155671" y="638207"/>
                      <a:pt x="169393" y="642042"/>
                      <a:pt x="136525" y="638175"/>
                    </a:cubicBezTo>
                    <a:lnTo>
                      <a:pt x="111125" y="635000"/>
                    </a:lnTo>
                    <a:lnTo>
                      <a:pt x="92075" y="628650"/>
                    </a:lnTo>
                    <a:lnTo>
                      <a:pt x="82550" y="625475"/>
                    </a:lnTo>
                    <a:cubicBezTo>
                      <a:pt x="80433" y="622300"/>
                      <a:pt x="77750" y="619437"/>
                      <a:pt x="76200" y="615950"/>
                    </a:cubicBezTo>
                    <a:cubicBezTo>
                      <a:pt x="73482" y="609833"/>
                      <a:pt x="73563" y="602469"/>
                      <a:pt x="69850" y="596900"/>
                    </a:cubicBezTo>
                    <a:cubicBezTo>
                      <a:pt x="54084" y="573251"/>
                      <a:pt x="74347" y="602296"/>
                      <a:pt x="53975" y="577850"/>
                    </a:cubicBezTo>
                    <a:cubicBezTo>
                      <a:pt x="51532" y="574919"/>
                      <a:pt x="49742" y="571500"/>
                      <a:pt x="47625" y="568325"/>
                    </a:cubicBezTo>
                    <a:cubicBezTo>
                      <a:pt x="46567" y="563033"/>
                      <a:pt x="45271" y="557784"/>
                      <a:pt x="44450" y="552450"/>
                    </a:cubicBezTo>
                    <a:cubicBezTo>
                      <a:pt x="43153" y="544017"/>
                      <a:pt x="43520" y="535282"/>
                      <a:pt x="41275" y="527050"/>
                    </a:cubicBezTo>
                    <a:cubicBezTo>
                      <a:pt x="40271" y="523369"/>
                      <a:pt x="36632" y="520938"/>
                      <a:pt x="34925" y="517525"/>
                    </a:cubicBezTo>
                    <a:cubicBezTo>
                      <a:pt x="33428" y="514532"/>
                      <a:pt x="32808" y="511175"/>
                      <a:pt x="31750" y="508000"/>
                    </a:cubicBezTo>
                    <a:cubicBezTo>
                      <a:pt x="36776" y="487896"/>
                      <a:pt x="32504" y="498931"/>
                      <a:pt x="47625" y="476250"/>
                    </a:cubicBezTo>
                    <a:lnTo>
                      <a:pt x="47625" y="476250"/>
                    </a:lnTo>
                    <a:cubicBezTo>
                      <a:pt x="49742" y="469900"/>
                      <a:pt x="52662" y="463764"/>
                      <a:pt x="53975" y="457200"/>
                    </a:cubicBezTo>
                    <a:cubicBezTo>
                      <a:pt x="55033" y="451908"/>
                      <a:pt x="54917" y="446238"/>
                      <a:pt x="57150" y="441325"/>
                    </a:cubicBezTo>
                    <a:lnTo>
                      <a:pt x="76200" y="412750"/>
                    </a:lnTo>
                    <a:lnTo>
                      <a:pt x="82550" y="403225"/>
                    </a:lnTo>
                    <a:cubicBezTo>
                      <a:pt x="91665" y="366764"/>
                      <a:pt x="78919" y="411697"/>
                      <a:pt x="92075" y="381000"/>
                    </a:cubicBezTo>
                    <a:cubicBezTo>
                      <a:pt x="104376" y="352297"/>
                      <a:pt x="85658" y="382688"/>
                      <a:pt x="101600" y="358775"/>
                    </a:cubicBezTo>
                    <a:cubicBezTo>
                      <a:pt x="102480" y="354377"/>
                      <a:pt x="104899" y="338867"/>
                      <a:pt x="107950" y="333375"/>
                    </a:cubicBezTo>
                    <a:cubicBezTo>
                      <a:pt x="111656" y="326704"/>
                      <a:pt x="116417" y="320675"/>
                      <a:pt x="120650" y="314325"/>
                    </a:cubicBezTo>
                    <a:lnTo>
                      <a:pt x="127000" y="304800"/>
                    </a:lnTo>
                    <a:cubicBezTo>
                      <a:pt x="136115" y="268339"/>
                      <a:pt x="123369" y="313272"/>
                      <a:pt x="136525" y="282575"/>
                    </a:cubicBezTo>
                    <a:cubicBezTo>
                      <a:pt x="138244" y="278564"/>
                      <a:pt x="138501" y="274071"/>
                      <a:pt x="139700" y="269875"/>
                    </a:cubicBezTo>
                    <a:cubicBezTo>
                      <a:pt x="140619" y="266657"/>
                      <a:pt x="141817" y="263525"/>
                      <a:pt x="142875" y="260350"/>
                    </a:cubicBezTo>
                    <a:cubicBezTo>
                      <a:pt x="108137" y="248771"/>
                      <a:pt x="160754" y="267238"/>
                      <a:pt x="123825" y="250825"/>
                    </a:cubicBezTo>
                    <a:lnTo>
                      <a:pt x="95250" y="241300"/>
                    </a:lnTo>
                    <a:lnTo>
                      <a:pt x="85725" y="238125"/>
                    </a:lnTo>
                    <a:lnTo>
                      <a:pt x="76200" y="234950"/>
                    </a:lnTo>
                    <a:cubicBezTo>
                      <a:pt x="73025" y="231775"/>
                      <a:pt x="69550" y="228874"/>
                      <a:pt x="66675" y="225425"/>
                    </a:cubicBezTo>
                    <a:cubicBezTo>
                      <a:pt x="64232" y="222494"/>
                      <a:pt x="63197" y="218413"/>
                      <a:pt x="60325" y="215900"/>
                    </a:cubicBezTo>
                    <a:cubicBezTo>
                      <a:pt x="54582" y="210874"/>
                      <a:pt x="46671" y="208596"/>
                      <a:pt x="41275" y="203200"/>
                    </a:cubicBezTo>
                    <a:cubicBezTo>
                      <a:pt x="13448" y="175373"/>
                      <a:pt x="47502" y="210672"/>
                      <a:pt x="25400" y="184150"/>
                    </a:cubicBezTo>
                    <a:cubicBezTo>
                      <a:pt x="22525" y="180701"/>
                      <a:pt x="18632" y="178169"/>
                      <a:pt x="15875" y="174625"/>
                    </a:cubicBezTo>
                    <a:cubicBezTo>
                      <a:pt x="3138" y="158249"/>
                      <a:pt x="4790" y="160421"/>
                      <a:pt x="0" y="146050"/>
                    </a:cubicBezTo>
                    <a:cubicBezTo>
                      <a:pt x="1058" y="142875"/>
                      <a:pt x="562" y="138616"/>
                      <a:pt x="3175" y="136525"/>
                    </a:cubicBezTo>
                    <a:cubicBezTo>
                      <a:pt x="6582" y="133799"/>
                      <a:pt x="14156" y="137361"/>
                      <a:pt x="15875" y="133350"/>
                    </a:cubicBezTo>
                    <a:cubicBezTo>
                      <a:pt x="17104" y="130482"/>
                      <a:pt x="10790" y="106659"/>
                      <a:pt x="9525" y="101600"/>
                    </a:cubicBezTo>
                    <a:cubicBezTo>
                      <a:pt x="10583" y="96308"/>
                      <a:pt x="10287" y="90552"/>
                      <a:pt x="12700" y="85725"/>
                    </a:cubicBezTo>
                    <a:cubicBezTo>
                      <a:pt x="16430" y="78264"/>
                      <a:pt x="37510" y="66010"/>
                      <a:pt x="41275" y="63500"/>
                    </a:cubicBezTo>
                    <a:cubicBezTo>
                      <a:pt x="44450" y="61383"/>
                      <a:pt x="47098" y="58075"/>
                      <a:pt x="50800" y="57150"/>
                    </a:cubicBezTo>
                    <a:lnTo>
                      <a:pt x="76200" y="50800"/>
                    </a:lnTo>
                    <a:lnTo>
                      <a:pt x="88900" y="47625"/>
                    </a:lnTo>
                    <a:cubicBezTo>
                      <a:pt x="92075" y="45508"/>
                      <a:pt x="94938" y="42825"/>
                      <a:pt x="98425" y="41275"/>
                    </a:cubicBezTo>
                    <a:cubicBezTo>
                      <a:pt x="117984" y="32582"/>
                      <a:pt x="156633" y="32808"/>
                      <a:pt x="171450" y="2857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 name="Imagem 12">
              <a:extLst>
                <a:ext uri="{FF2B5EF4-FFF2-40B4-BE49-F238E27FC236}">
                  <a16:creationId xmlns:a16="http://schemas.microsoft.com/office/drawing/2014/main" id="{AE7FAD0A-633E-7A5F-30B5-0995208F2925}"/>
                </a:ext>
              </a:extLst>
            </p:cNvPr>
            <p:cNvPicPr>
              <a:picLocks noChangeAspect="1"/>
            </p:cNvPicPr>
            <p:nvPr/>
          </p:nvPicPr>
          <p:blipFill>
            <a:blip r:embed="rId4"/>
            <a:stretch>
              <a:fillRect/>
            </a:stretch>
          </p:blipFill>
          <p:spPr>
            <a:xfrm>
              <a:off x="914877" y="5111379"/>
              <a:ext cx="2524116" cy="682799"/>
            </a:xfrm>
            <a:prstGeom prst="rect">
              <a:avLst/>
            </a:prstGeom>
          </p:spPr>
        </p:pic>
        <p:sp>
          <p:nvSpPr>
            <p:cNvPr id="14" name="Retângulo 13">
              <a:extLst>
                <a:ext uri="{FF2B5EF4-FFF2-40B4-BE49-F238E27FC236}">
                  <a16:creationId xmlns:a16="http://schemas.microsoft.com/office/drawing/2014/main" id="{76B41AEE-6061-193A-5268-734763A260EE}"/>
                </a:ext>
              </a:extLst>
            </p:cNvPr>
            <p:cNvSpPr/>
            <p:nvPr/>
          </p:nvSpPr>
          <p:spPr>
            <a:xfrm>
              <a:off x="1025686" y="5773568"/>
              <a:ext cx="4826613" cy="246221"/>
            </a:xfrm>
            <a:prstGeom prst="rect">
              <a:avLst/>
            </a:prstGeom>
          </p:spPr>
          <p:txBody>
            <a:bodyPr wrap="square">
              <a:spAutoFit/>
            </a:bodyPr>
            <a:lstStyle/>
            <a:p>
              <a:r>
                <a:rPr lang="pt-BR" sz="1000" i="1" dirty="0">
                  <a:solidFill>
                    <a:schemeClr val="bg1">
                      <a:lumMod val="50000"/>
                    </a:schemeClr>
                  </a:solidFill>
                </a:rPr>
                <a:t>Fonte: Adaptado </a:t>
              </a:r>
              <a:r>
                <a:rPr lang="pt-BR" sz="1000" b="1" i="1" dirty="0">
                  <a:solidFill>
                    <a:schemeClr val="bg1">
                      <a:lumMod val="50000"/>
                    </a:schemeClr>
                  </a:solidFill>
                </a:rPr>
                <a:t>Atlas do Potencial Eólico Brasileiro </a:t>
              </a:r>
              <a:r>
                <a:rPr lang="pt-BR" sz="1000" i="1" dirty="0">
                  <a:solidFill>
                    <a:schemeClr val="bg1">
                      <a:lumMod val="50000"/>
                    </a:schemeClr>
                  </a:solidFill>
                </a:rPr>
                <a:t>(Amarante et al., 2001)</a:t>
              </a:r>
            </a:p>
          </p:txBody>
        </p:sp>
        <p:sp>
          <p:nvSpPr>
            <p:cNvPr id="15" name="Retângulo 14">
              <a:extLst>
                <a:ext uri="{FF2B5EF4-FFF2-40B4-BE49-F238E27FC236}">
                  <a16:creationId xmlns:a16="http://schemas.microsoft.com/office/drawing/2014/main" id="{45E8ADF8-32BA-2DE0-0519-C97B1D913A9D}"/>
                </a:ext>
              </a:extLst>
            </p:cNvPr>
            <p:cNvSpPr/>
            <p:nvPr/>
          </p:nvSpPr>
          <p:spPr>
            <a:xfrm>
              <a:off x="324241" y="2594256"/>
              <a:ext cx="2107474" cy="677108"/>
            </a:xfrm>
            <a:prstGeom prst="rect">
              <a:avLst/>
            </a:prstGeom>
          </p:spPr>
          <p:txBody>
            <a:bodyPr wrap="square">
              <a:spAutoFit/>
            </a:bodyPr>
            <a:lstStyle/>
            <a:p>
              <a:r>
                <a:rPr lang="pt-BR" sz="1400" b="1" i="1" dirty="0"/>
                <a:t>Região Norte </a:t>
              </a:r>
              <a:r>
                <a:rPr lang="pt-BR" sz="1200" b="1" i="1" dirty="0"/>
                <a:t>(&gt; 7 m/s</a:t>
              </a:r>
              <a:r>
                <a:rPr lang="pt-BR" sz="1400" b="1" i="1" dirty="0"/>
                <a:t>)</a:t>
              </a:r>
            </a:p>
            <a:p>
              <a:r>
                <a:rPr lang="pt-BR" sz="1200" i="1" dirty="0"/>
                <a:t>12,8 GW (Potência Instalável)</a:t>
              </a:r>
            </a:p>
            <a:p>
              <a:r>
                <a:rPr lang="pt-BR" sz="1200" i="1" dirty="0"/>
                <a:t>26,4 </a:t>
              </a:r>
              <a:r>
                <a:rPr lang="pt-BR" sz="1200" i="1" dirty="0" err="1"/>
                <a:t>TWh</a:t>
              </a:r>
              <a:r>
                <a:rPr lang="pt-BR" sz="1200" i="1" dirty="0"/>
                <a:t>/ano (Energia Anual)</a:t>
              </a:r>
            </a:p>
          </p:txBody>
        </p:sp>
        <p:sp>
          <p:nvSpPr>
            <p:cNvPr id="16" name="Elipse 15">
              <a:extLst>
                <a:ext uri="{FF2B5EF4-FFF2-40B4-BE49-F238E27FC236}">
                  <a16:creationId xmlns:a16="http://schemas.microsoft.com/office/drawing/2014/main" id="{A0FCB383-93F9-800B-1FEA-3ED6ADB6E2A1}"/>
                </a:ext>
              </a:extLst>
            </p:cNvPr>
            <p:cNvSpPr/>
            <p:nvPr/>
          </p:nvSpPr>
          <p:spPr>
            <a:xfrm>
              <a:off x="3886737" y="2861070"/>
              <a:ext cx="1204697" cy="1163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a:extLst>
                <a:ext uri="{FF2B5EF4-FFF2-40B4-BE49-F238E27FC236}">
                  <a16:creationId xmlns:a16="http://schemas.microsoft.com/office/drawing/2014/main" id="{26149F2F-A946-34D8-BA71-81A4AB0DBFDD}"/>
                </a:ext>
              </a:extLst>
            </p:cNvPr>
            <p:cNvSpPr/>
            <p:nvPr/>
          </p:nvSpPr>
          <p:spPr>
            <a:xfrm>
              <a:off x="2672060" y="2767358"/>
              <a:ext cx="514977" cy="504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1" name="Retângulo 20">
            <a:extLst>
              <a:ext uri="{FF2B5EF4-FFF2-40B4-BE49-F238E27FC236}">
                <a16:creationId xmlns:a16="http://schemas.microsoft.com/office/drawing/2014/main" id="{161AE3DA-83B2-A63F-B62F-EEF5DD219DE0}"/>
              </a:ext>
            </a:extLst>
          </p:cNvPr>
          <p:cNvSpPr/>
          <p:nvPr/>
        </p:nvSpPr>
        <p:spPr>
          <a:xfrm>
            <a:off x="43284" y="5282378"/>
            <a:ext cx="7074327" cy="923330"/>
          </a:xfrm>
          <a:prstGeom prst="rect">
            <a:avLst/>
          </a:prstGeom>
        </p:spPr>
        <p:txBody>
          <a:bodyPr wrap="square">
            <a:spAutoFit/>
          </a:bodyPr>
          <a:lstStyle/>
          <a:p>
            <a:pPr algn="ctr"/>
            <a:r>
              <a:rPr lang="pt-BR" dirty="0">
                <a:solidFill>
                  <a:srgbClr val="00B050"/>
                </a:solidFill>
              </a:rPr>
              <a:t>Os ventos da costa atlântica paraense e da ilha do Marajó têm velocidade média de, aproximadamente, </a:t>
            </a:r>
            <a:r>
              <a:rPr lang="pt-BR" b="1" dirty="0">
                <a:solidFill>
                  <a:srgbClr val="00B050"/>
                </a:solidFill>
              </a:rPr>
              <a:t>8 m/s</a:t>
            </a:r>
            <a:r>
              <a:rPr lang="pt-BR" dirty="0">
                <a:solidFill>
                  <a:srgbClr val="00B050"/>
                </a:solidFill>
              </a:rPr>
              <a:t>. É viável construir uma usina eólica hoje, no Brasil, a partir de ventos com velocidade média de 6 m/s.</a:t>
            </a:r>
          </a:p>
        </p:txBody>
      </p:sp>
      <p:pic>
        <p:nvPicPr>
          <p:cNvPr id="23" name="Imagem 22">
            <a:extLst>
              <a:ext uri="{FF2B5EF4-FFF2-40B4-BE49-F238E27FC236}">
                <a16:creationId xmlns:a16="http://schemas.microsoft.com/office/drawing/2014/main" id="{E3CA0144-CA6A-1FF4-E34F-E77C496B903E}"/>
              </a:ext>
            </a:extLst>
          </p:cNvPr>
          <p:cNvPicPr>
            <a:picLocks noChangeAspect="1"/>
          </p:cNvPicPr>
          <p:nvPr/>
        </p:nvPicPr>
        <p:blipFill rotWithShape="1">
          <a:blip r:embed="rId5"/>
          <a:srcRect l="26601" b="7888"/>
          <a:stretch/>
        </p:blipFill>
        <p:spPr>
          <a:xfrm>
            <a:off x="7059168" y="1137100"/>
            <a:ext cx="5089548" cy="5085427"/>
          </a:xfrm>
          <a:prstGeom prst="rect">
            <a:avLst/>
          </a:prstGeom>
        </p:spPr>
      </p:pic>
    </p:spTree>
    <p:extLst>
      <p:ext uri="{BB962C8B-B14F-4D97-AF65-F5344CB8AC3E}">
        <p14:creationId xmlns:p14="http://schemas.microsoft.com/office/powerpoint/2010/main" val="1145869280"/>
      </p:ext>
    </p:extLst>
  </p:cSld>
  <p:clrMapOvr>
    <a:masterClrMapping/>
  </p:clrMapOvr>
</p:sld>
</file>

<file path=ppt/theme/theme1.xml><?xml version="1.0" encoding="utf-8"?>
<a:theme xmlns:a="http://schemas.openxmlformats.org/drawingml/2006/main" name="Retrospectiva">
  <a:themeElements>
    <a:clrScheme name="Personalizada 3">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446</TotalTime>
  <Words>1639</Words>
  <Application>Microsoft Office PowerPoint</Application>
  <PresentationFormat>Widescreen</PresentationFormat>
  <Paragraphs>151</Paragraphs>
  <Slides>25</Slides>
  <Notes>1</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25</vt:i4>
      </vt:variant>
    </vt:vector>
  </HeadingPairs>
  <TitlesOfParts>
    <vt:vector size="39" baseType="lpstr">
      <vt:lpstr>Arial</vt:lpstr>
      <vt:lpstr>Arial Black</vt:lpstr>
      <vt:lpstr>Arial-BoldMT</vt:lpstr>
      <vt:lpstr>ArialMT</vt:lpstr>
      <vt:lpstr>Bahnschrift SemiLight Condensed</vt:lpstr>
      <vt:lpstr>Calibri</vt:lpstr>
      <vt:lpstr>Calibri Light</vt:lpstr>
      <vt:lpstr>Codec Pro ExtraBold</vt:lpstr>
      <vt:lpstr>Open Sans Bold</vt:lpstr>
      <vt:lpstr>Open Sauce Bold</vt:lpstr>
      <vt:lpstr>Segoe UI</vt:lpstr>
      <vt:lpstr>Symbol</vt:lpstr>
      <vt:lpstr>SymbolMT</vt:lpstr>
      <vt:lpstr>Retrospectiva</vt:lpstr>
      <vt:lpstr>Estado do Pará Oportunidade de Negócios </vt:lpstr>
      <vt:lpstr>Estado do Pará Oportunidade de Negócios   1. SEDEME 2. Vocação do Estado Pará 3. Incentivo Fiscal 4. Áreas X Demanda 5. Estudos do Atlas Energético 6. Estudos da Politica de Energia do Estado do Pará  </vt:lpstr>
      <vt:lpstr>Estado do Pará Oportunidade de Negócios   1. SEDEME   </vt:lpstr>
      <vt:lpstr>Apresentação do PowerPoint</vt:lpstr>
      <vt:lpstr>Apresentação do PowerPoint</vt:lpstr>
      <vt:lpstr>Estado do Pará Oportunidade de Negócios   1. SEDEME 2. Vocação do Estado Pará   </vt:lpstr>
      <vt:lpstr>Apresentação do PowerPoint</vt:lpstr>
      <vt:lpstr>Apresentação do PowerPoint</vt:lpstr>
      <vt:lpstr>Apresentação do PowerPoint</vt:lpstr>
      <vt:lpstr>Apresentação do PowerPoint</vt:lpstr>
      <vt:lpstr>Apresentação do PowerPoint</vt:lpstr>
      <vt:lpstr>Estado do Pará Oportunidade de Negócios   1. SEDEME 2. Vocação do Estado Pará 3. Incentivo Fiscal   </vt:lpstr>
      <vt:lpstr>Apresentação do PowerPoint</vt:lpstr>
      <vt:lpstr>SECRETARIA OPERACIONAL DE COMISSÃO DA POLÍTICA DE INCENTIVOS AO DESENVOLVIMENTO SOCIOECONÔMICO - SECOP </vt:lpstr>
      <vt:lpstr>Apresentação do PowerPoint</vt:lpstr>
      <vt:lpstr>Estado do Pará Oportunidade de Negócios   1. SEDEME 2. Vocação do Estado Pará 3. Incentivo Fiscal 4. Áreas X Demanda   </vt:lpstr>
      <vt:lpstr>Apresentação do PowerPoint</vt:lpstr>
      <vt:lpstr>Apresentação do PowerPoint</vt:lpstr>
      <vt:lpstr>Apresentação do PowerPoint</vt:lpstr>
      <vt:lpstr>Apresentação do PowerPoint</vt:lpstr>
      <vt:lpstr>Estado do Pará Oportunidade de Negócios   1. SEDEME 2. Vocação do Estado Pará 3. Incentivo Fiscal 4. Áreas X Demanda 5. Estudos do Atlas Energético 6. Estudos da Politica de Energia do Estado do Pará  </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 DE APOIO À TRANSIÇÃO ENERGÉTICA DA ADMINISTRAÇÃO DIRETA DO ESTADO DO PARÁ.</dc:title>
  <dc:creator>Mayra Guimaraes</dc:creator>
  <cp:lastModifiedBy>Wilton Teixeira</cp:lastModifiedBy>
  <cp:revision>38</cp:revision>
  <dcterms:created xsi:type="dcterms:W3CDTF">2024-05-20T12:03:35Z</dcterms:created>
  <dcterms:modified xsi:type="dcterms:W3CDTF">2024-05-27T19:36:47Z</dcterms:modified>
</cp:coreProperties>
</file>